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4" r:id="rId3"/>
    <p:sldId id="258" r:id="rId4"/>
    <p:sldId id="259" r:id="rId5"/>
    <p:sldId id="260" r:id="rId6"/>
    <p:sldId id="261" r:id="rId7"/>
    <p:sldId id="265" r:id="rId8"/>
    <p:sldId id="266" r:id="rId9"/>
    <p:sldId id="267" r:id="rId10"/>
    <p:sldId id="295" r:id="rId11"/>
    <p:sldId id="268" r:id="rId12"/>
    <p:sldId id="270" r:id="rId13"/>
    <p:sldId id="275" r:id="rId14"/>
    <p:sldId id="276" r:id="rId15"/>
    <p:sldId id="277" r:id="rId16"/>
    <p:sldId id="269" r:id="rId17"/>
    <p:sldId id="278" r:id="rId18"/>
    <p:sldId id="272" r:id="rId19"/>
    <p:sldId id="279" r:id="rId20"/>
    <p:sldId id="280" r:id="rId21"/>
    <p:sldId id="281" r:id="rId22"/>
    <p:sldId id="282" r:id="rId23"/>
    <p:sldId id="283" r:id="rId24"/>
    <p:sldId id="284" r:id="rId25"/>
    <p:sldId id="285" r:id="rId26"/>
    <p:sldId id="289" r:id="rId27"/>
    <p:sldId id="288" r:id="rId28"/>
    <p:sldId id="286" r:id="rId29"/>
    <p:sldId id="291" r:id="rId30"/>
    <p:sldId id="287" r:id="rId31"/>
    <p:sldId id="290" r:id="rId32"/>
    <p:sldId id="29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8B249-5653-4C27-A4A0-4B764A6CB3DC}" type="datetimeFigureOut">
              <a:rPr lang="en-US" smtClean="0"/>
              <a:t>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A5F68F-D0A5-4C0A-B803-6391726675CD}" type="slidenum">
              <a:rPr lang="en-US" smtClean="0"/>
              <a:t>‹#›</a:t>
            </a:fld>
            <a:endParaRPr lang="en-US"/>
          </a:p>
        </p:txBody>
      </p:sp>
    </p:spTree>
    <p:extLst>
      <p:ext uri="{BB962C8B-B14F-4D97-AF65-F5344CB8AC3E}">
        <p14:creationId xmlns:p14="http://schemas.microsoft.com/office/powerpoint/2010/main" val="206886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6118-E832-4F85-B60A-F34D9706D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25C1A-0C94-4F6D-9EE8-1B9B961A74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EC5FBC-DBFB-4B49-8567-87A2DB65F74A}"/>
              </a:ext>
            </a:extLst>
          </p:cNvPr>
          <p:cNvSpPr>
            <a:spLocks noGrp="1"/>
          </p:cNvSpPr>
          <p:nvPr>
            <p:ph type="dt" sz="half" idx="10"/>
          </p:nvPr>
        </p:nvSpPr>
        <p:spPr/>
        <p:txBody>
          <a:bodyPr/>
          <a:lstStyle/>
          <a:p>
            <a:fld id="{87D7C47A-C93E-4E71-B091-8825EEFE84AB}" type="datetime1">
              <a:rPr lang="en-US" smtClean="0"/>
              <a:t>2/1/2019</a:t>
            </a:fld>
            <a:endParaRPr lang="en-US"/>
          </a:p>
        </p:txBody>
      </p:sp>
      <p:sp>
        <p:nvSpPr>
          <p:cNvPr id="5" name="Footer Placeholder 4">
            <a:extLst>
              <a:ext uri="{FF2B5EF4-FFF2-40B4-BE49-F238E27FC236}">
                <a16:creationId xmlns:a16="http://schemas.microsoft.com/office/drawing/2014/main" id="{E347029C-E620-4A85-82A5-BACC4589F2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E639EA-96A5-49B2-B17A-71F7E3424B28}"/>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238238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FA9F-6B02-4911-99CF-D4AFD4E23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EADEF0-B7F5-4DA6-8781-04DDDE4A405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BD906-1C22-4A6C-8A4D-3E2CC89CA79F}"/>
              </a:ext>
            </a:extLst>
          </p:cNvPr>
          <p:cNvSpPr>
            <a:spLocks noGrp="1"/>
          </p:cNvSpPr>
          <p:nvPr>
            <p:ph type="dt" sz="half" idx="10"/>
          </p:nvPr>
        </p:nvSpPr>
        <p:spPr/>
        <p:txBody>
          <a:bodyPr/>
          <a:lstStyle/>
          <a:p>
            <a:fld id="{55711C28-1415-432C-81DC-736C6A6C38D3}" type="datetime1">
              <a:rPr lang="en-US" smtClean="0"/>
              <a:t>2/1/2019</a:t>
            </a:fld>
            <a:endParaRPr lang="en-US"/>
          </a:p>
        </p:txBody>
      </p:sp>
      <p:sp>
        <p:nvSpPr>
          <p:cNvPr id="5" name="Footer Placeholder 4">
            <a:extLst>
              <a:ext uri="{FF2B5EF4-FFF2-40B4-BE49-F238E27FC236}">
                <a16:creationId xmlns:a16="http://schemas.microsoft.com/office/drawing/2014/main" id="{65E5A9EB-9C6C-44D4-86ED-A8AC9E57E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E3B0C-4CAE-4C6D-BEA4-11C283E0CC2D}"/>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292397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63A269-F395-4A98-B7D6-231559189D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82665B-9B4D-403D-BDFA-F7B18B2CE1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7641B-0C83-4ECA-B35F-BA907C39D965}"/>
              </a:ext>
            </a:extLst>
          </p:cNvPr>
          <p:cNvSpPr>
            <a:spLocks noGrp="1"/>
          </p:cNvSpPr>
          <p:nvPr>
            <p:ph type="dt" sz="half" idx="10"/>
          </p:nvPr>
        </p:nvSpPr>
        <p:spPr/>
        <p:txBody>
          <a:bodyPr/>
          <a:lstStyle/>
          <a:p>
            <a:fld id="{53EC31B6-08A0-4DB8-B07E-CDBF02142F47}" type="datetime1">
              <a:rPr lang="en-US" smtClean="0"/>
              <a:t>2/1/2019</a:t>
            </a:fld>
            <a:endParaRPr lang="en-US"/>
          </a:p>
        </p:txBody>
      </p:sp>
      <p:sp>
        <p:nvSpPr>
          <p:cNvPr id="5" name="Footer Placeholder 4">
            <a:extLst>
              <a:ext uri="{FF2B5EF4-FFF2-40B4-BE49-F238E27FC236}">
                <a16:creationId xmlns:a16="http://schemas.microsoft.com/office/drawing/2014/main" id="{74ABA2A9-3DCD-43CC-BAE7-AC548F7CC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BF70E-A3EB-44B7-99BA-AB76FC682913}"/>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407430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A7375-AE90-4793-8F0A-5D1A2D597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6FDF4D-96FA-4B3F-8F8A-E9114C26F3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82E84-F90E-4D7C-BFB9-7F8FE1819643}"/>
              </a:ext>
            </a:extLst>
          </p:cNvPr>
          <p:cNvSpPr>
            <a:spLocks noGrp="1"/>
          </p:cNvSpPr>
          <p:nvPr>
            <p:ph type="dt" sz="half" idx="10"/>
          </p:nvPr>
        </p:nvSpPr>
        <p:spPr/>
        <p:txBody>
          <a:bodyPr/>
          <a:lstStyle/>
          <a:p>
            <a:fld id="{714EA0E8-D4E6-42E0-82A2-6FF65A4990A1}" type="datetime1">
              <a:rPr lang="en-US" smtClean="0"/>
              <a:t>2/1/2019</a:t>
            </a:fld>
            <a:endParaRPr lang="en-US"/>
          </a:p>
        </p:txBody>
      </p:sp>
      <p:sp>
        <p:nvSpPr>
          <p:cNvPr id="5" name="Footer Placeholder 4">
            <a:extLst>
              <a:ext uri="{FF2B5EF4-FFF2-40B4-BE49-F238E27FC236}">
                <a16:creationId xmlns:a16="http://schemas.microsoft.com/office/drawing/2014/main" id="{CAD7F18E-CB70-4CDF-B4AB-F3499D2F8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BF0F0-4B24-4FC4-BD4E-C4D5450A9EAC}"/>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1885802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7EA1-EA72-41C1-880A-A7EB8FDF3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4D41D1-B249-48B3-994B-1389CC118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47D01E-640D-4EDC-A2CD-32F3ECE7A2F4}"/>
              </a:ext>
            </a:extLst>
          </p:cNvPr>
          <p:cNvSpPr>
            <a:spLocks noGrp="1"/>
          </p:cNvSpPr>
          <p:nvPr>
            <p:ph type="dt" sz="half" idx="10"/>
          </p:nvPr>
        </p:nvSpPr>
        <p:spPr/>
        <p:txBody>
          <a:bodyPr/>
          <a:lstStyle/>
          <a:p>
            <a:fld id="{A04C5E93-DAC6-43B9-97A3-39D567C8B9EB}" type="datetime1">
              <a:rPr lang="en-US" smtClean="0"/>
              <a:t>2/1/2019</a:t>
            </a:fld>
            <a:endParaRPr lang="en-US"/>
          </a:p>
        </p:txBody>
      </p:sp>
      <p:sp>
        <p:nvSpPr>
          <p:cNvPr id="5" name="Footer Placeholder 4">
            <a:extLst>
              <a:ext uri="{FF2B5EF4-FFF2-40B4-BE49-F238E27FC236}">
                <a16:creationId xmlns:a16="http://schemas.microsoft.com/office/drawing/2014/main" id="{EEC46797-4B09-461A-B84E-DC15342B1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55885-1B2B-4B93-93B5-665BBA9331F4}"/>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324655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7F64-AC84-4472-B6A5-1229F148D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D19CA-C093-4407-BE29-844B8FF428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8CB72A-55B4-4497-B3B6-0011ECB806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07FE95-2531-4684-9711-8315A0EF9219}"/>
              </a:ext>
            </a:extLst>
          </p:cNvPr>
          <p:cNvSpPr>
            <a:spLocks noGrp="1"/>
          </p:cNvSpPr>
          <p:nvPr>
            <p:ph type="dt" sz="half" idx="10"/>
          </p:nvPr>
        </p:nvSpPr>
        <p:spPr/>
        <p:txBody>
          <a:bodyPr/>
          <a:lstStyle/>
          <a:p>
            <a:fld id="{F0C5E927-6250-4499-877D-655ADB653775}" type="datetime1">
              <a:rPr lang="en-US" smtClean="0"/>
              <a:t>2/1/2019</a:t>
            </a:fld>
            <a:endParaRPr lang="en-US"/>
          </a:p>
        </p:txBody>
      </p:sp>
      <p:sp>
        <p:nvSpPr>
          <p:cNvPr id="6" name="Footer Placeholder 5">
            <a:extLst>
              <a:ext uri="{FF2B5EF4-FFF2-40B4-BE49-F238E27FC236}">
                <a16:creationId xmlns:a16="http://schemas.microsoft.com/office/drawing/2014/main" id="{F2D78576-902A-4F82-8BAA-F545290A3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B939AF-7C11-4263-91E5-CDA2B75075AB}"/>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162996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AE80-DFCF-4564-8C06-DE9508DFC3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AF5E6F-83B1-43D5-9515-524E04D93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5A4189-785A-44CE-A076-D0B300F492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8A8B03-43A2-40EB-9AFE-7F929ECF6E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6A680C-DF17-4997-B0D5-FCDBA3ECFF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08E321-6BA8-4C24-B4F3-D010CF1A8D73}"/>
              </a:ext>
            </a:extLst>
          </p:cNvPr>
          <p:cNvSpPr>
            <a:spLocks noGrp="1"/>
          </p:cNvSpPr>
          <p:nvPr>
            <p:ph type="dt" sz="half" idx="10"/>
          </p:nvPr>
        </p:nvSpPr>
        <p:spPr/>
        <p:txBody>
          <a:bodyPr/>
          <a:lstStyle/>
          <a:p>
            <a:fld id="{47F32C38-4983-40F8-A79D-8FFF1544D049}" type="datetime1">
              <a:rPr lang="en-US" smtClean="0"/>
              <a:t>2/1/2019</a:t>
            </a:fld>
            <a:endParaRPr lang="en-US"/>
          </a:p>
        </p:txBody>
      </p:sp>
      <p:sp>
        <p:nvSpPr>
          <p:cNvPr id="8" name="Footer Placeholder 7">
            <a:extLst>
              <a:ext uri="{FF2B5EF4-FFF2-40B4-BE49-F238E27FC236}">
                <a16:creationId xmlns:a16="http://schemas.microsoft.com/office/drawing/2014/main" id="{0A1A2AF3-C657-41F2-B180-8C4D471F14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BA1624-B858-4C63-99CD-8BA0C83889EE}"/>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288945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E4B6-2B03-4D69-AD87-ED65D1E2A5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C76A80-F4D0-425D-AA77-08544FE73490}"/>
              </a:ext>
            </a:extLst>
          </p:cNvPr>
          <p:cNvSpPr>
            <a:spLocks noGrp="1"/>
          </p:cNvSpPr>
          <p:nvPr>
            <p:ph type="dt" sz="half" idx="10"/>
          </p:nvPr>
        </p:nvSpPr>
        <p:spPr/>
        <p:txBody>
          <a:bodyPr/>
          <a:lstStyle/>
          <a:p>
            <a:fld id="{24BBE232-DC0B-44C1-B6F9-3EC0CFC98F78}" type="datetime1">
              <a:rPr lang="en-US" smtClean="0"/>
              <a:t>2/1/2019</a:t>
            </a:fld>
            <a:endParaRPr lang="en-US"/>
          </a:p>
        </p:txBody>
      </p:sp>
      <p:sp>
        <p:nvSpPr>
          <p:cNvPr id="4" name="Footer Placeholder 3">
            <a:extLst>
              <a:ext uri="{FF2B5EF4-FFF2-40B4-BE49-F238E27FC236}">
                <a16:creationId xmlns:a16="http://schemas.microsoft.com/office/drawing/2014/main" id="{15631356-1661-463F-8C4B-24AA488F9F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E38D0D-478E-4C0C-9773-89C6F4C221A1}"/>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53931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EB0958-A31D-411F-982D-7BA956EF2AB5}"/>
              </a:ext>
            </a:extLst>
          </p:cNvPr>
          <p:cNvSpPr>
            <a:spLocks noGrp="1"/>
          </p:cNvSpPr>
          <p:nvPr>
            <p:ph type="dt" sz="half" idx="10"/>
          </p:nvPr>
        </p:nvSpPr>
        <p:spPr/>
        <p:txBody>
          <a:bodyPr/>
          <a:lstStyle/>
          <a:p>
            <a:fld id="{93BAE1EC-6EE8-4104-9F73-73A7C71D18B9}" type="datetime1">
              <a:rPr lang="en-US" smtClean="0"/>
              <a:t>2/1/2019</a:t>
            </a:fld>
            <a:endParaRPr lang="en-US"/>
          </a:p>
        </p:txBody>
      </p:sp>
      <p:sp>
        <p:nvSpPr>
          <p:cNvPr id="3" name="Footer Placeholder 2">
            <a:extLst>
              <a:ext uri="{FF2B5EF4-FFF2-40B4-BE49-F238E27FC236}">
                <a16:creationId xmlns:a16="http://schemas.microsoft.com/office/drawing/2014/main" id="{3C9F7FB0-A6FB-48FA-862D-673F1A9260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8B223B-5FE9-4E5A-98AC-50EC3075CB62}"/>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398428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C1FA-8F8D-427B-B701-1E003EE26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BB66DA-6ACB-44EA-ADCC-A5240A437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D644A5-809A-4FC0-8DE9-6254E3DE5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075984-D940-4651-90A4-E66086A473F9}"/>
              </a:ext>
            </a:extLst>
          </p:cNvPr>
          <p:cNvSpPr>
            <a:spLocks noGrp="1"/>
          </p:cNvSpPr>
          <p:nvPr>
            <p:ph type="dt" sz="half" idx="10"/>
          </p:nvPr>
        </p:nvSpPr>
        <p:spPr/>
        <p:txBody>
          <a:bodyPr/>
          <a:lstStyle/>
          <a:p>
            <a:fld id="{9CEDD676-C35C-4EF2-A1AD-D12A1F3A6E34}" type="datetime1">
              <a:rPr lang="en-US" smtClean="0"/>
              <a:t>2/1/2019</a:t>
            </a:fld>
            <a:endParaRPr lang="en-US"/>
          </a:p>
        </p:txBody>
      </p:sp>
      <p:sp>
        <p:nvSpPr>
          <p:cNvPr id="6" name="Footer Placeholder 5">
            <a:extLst>
              <a:ext uri="{FF2B5EF4-FFF2-40B4-BE49-F238E27FC236}">
                <a16:creationId xmlns:a16="http://schemas.microsoft.com/office/drawing/2014/main" id="{48AB4777-854F-4FE7-B9F2-DF31ACE25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DE4080-07C6-4966-B334-AAD1AF949F6B}"/>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290725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E5CA-188B-4AC8-ABB1-A11B0E4FF0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16AAC2-517D-4BF8-9257-7002039D04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DC2279-48F8-4A24-A0E4-9E5A8EF34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5222E2-BCFD-44C5-BE19-BFAA5FE22B97}"/>
              </a:ext>
            </a:extLst>
          </p:cNvPr>
          <p:cNvSpPr>
            <a:spLocks noGrp="1"/>
          </p:cNvSpPr>
          <p:nvPr>
            <p:ph type="dt" sz="half" idx="10"/>
          </p:nvPr>
        </p:nvSpPr>
        <p:spPr/>
        <p:txBody>
          <a:bodyPr/>
          <a:lstStyle/>
          <a:p>
            <a:fld id="{37AB46E2-5D22-442E-8E49-CDE100BB11DC}" type="datetime1">
              <a:rPr lang="en-US" smtClean="0"/>
              <a:t>2/1/2019</a:t>
            </a:fld>
            <a:endParaRPr lang="en-US"/>
          </a:p>
        </p:txBody>
      </p:sp>
      <p:sp>
        <p:nvSpPr>
          <p:cNvPr id="6" name="Footer Placeholder 5">
            <a:extLst>
              <a:ext uri="{FF2B5EF4-FFF2-40B4-BE49-F238E27FC236}">
                <a16:creationId xmlns:a16="http://schemas.microsoft.com/office/drawing/2014/main" id="{E6CD08FC-063E-49C6-A139-EE0591F0F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4AF8A-3B72-41BF-A611-836AA0ED2F9D}"/>
              </a:ext>
            </a:extLst>
          </p:cNvPr>
          <p:cNvSpPr>
            <a:spLocks noGrp="1"/>
          </p:cNvSpPr>
          <p:nvPr>
            <p:ph type="sldNum" sz="quarter" idx="12"/>
          </p:nvPr>
        </p:nvSpPr>
        <p:spPr/>
        <p:txBody>
          <a:bodyPr/>
          <a:lstStyle/>
          <a:p>
            <a:fld id="{B8EB901A-F671-4D44-B90D-E3189B3B653F}" type="slidenum">
              <a:rPr lang="en-US" smtClean="0"/>
              <a:t>‹#›</a:t>
            </a:fld>
            <a:endParaRPr lang="en-US"/>
          </a:p>
        </p:txBody>
      </p:sp>
    </p:spTree>
    <p:extLst>
      <p:ext uri="{BB962C8B-B14F-4D97-AF65-F5344CB8AC3E}">
        <p14:creationId xmlns:p14="http://schemas.microsoft.com/office/powerpoint/2010/main" val="2437042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6E1BE8-8FA9-4C63-ACDD-DD0AF5146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3864B5-959C-41DE-BB7F-D0715C84A1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52981-7A63-42CE-BADA-18552A5C10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E00F0-C917-48BA-8B69-EE7315E3CFF6}" type="datetime1">
              <a:rPr lang="en-US" smtClean="0"/>
              <a:t>2/1/2019</a:t>
            </a:fld>
            <a:endParaRPr lang="en-US"/>
          </a:p>
        </p:txBody>
      </p:sp>
      <p:sp>
        <p:nvSpPr>
          <p:cNvPr id="5" name="Footer Placeholder 4">
            <a:extLst>
              <a:ext uri="{FF2B5EF4-FFF2-40B4-BE49-F238E27FC236}">
                <a16:creationId xmlns:a16="http://schemas.microsoft.com/office/drawing/2014/main" id="{B0638ECC-3820-4975-9343-2C81294FE3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677E7-5B63-47C0-9F3C-902713F992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B901A-F671-4D44-B90D-E3189B3B653F}" type="slidenum">
              <a:rPr lang="en-US" smtClean="0"/>
              <a:t>‹#›</a:t>
            </a:fld>
            <a:endParaRPr lang="en-US"/>
          </a:p>
        </p:txBody>
      </p:sp>
    </p:spTree>
    <p:extLst>
      <p:ext uri="{BB962C8B-B14F-4D97-AF65-F5344CB8AC3E}">
        <p14:creationId xmlns:p14="http://schemas.microsoft.com/office/powerpoint/2010/main" val="1039120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84D49D-014B-4786-95B2-239E9509BA95}"/>
              </a:ext>
            </a:extLst>
          </p:cNvPr>
          <p:cNvSpPr txBox="1"/>
          <p:nvPr/>
        </p:nvSpPr>
        <p:spPr>
          <a:xfrm>
            <a:off x="815264" y="1881972"/>
            <a:ext cx="5571894" cy="2000548"/>
          </a:xfrm>
          <a:prstGeom prst="rect">
            <a:avLst/>
          </a:prstGeom>
          <a:noFill/>
        </p:spPr>
        <p:txBody>
          <a:bodyPr wrap="square" rtlCol="0">
            <a:spAutoFit/>
          </a:bodyPr>
          <a:lstStyle/>
          <a:p>
            <a:pPr algn="ctr"/>
            <a:r>
              <a:rPr lang="en-US" sz="4400" dirty="0"/>
              <a:t>Dynamics</a:t>
            </a:r>
          </a:p>
          <a:p>
            <a:pPr algn="ctr"/>
            <a:r>
              <a:rPr lang="en-US" sz="4000" dirty="0">
                <a:solidFill>
                  <a:srgbClr val="0070C0"/>
                </a:solidFill>
              </a:rPr>
              <a:t>Kinetic Energy of Rolling Objects</a:t>
            </a:r>
          </a:p>
        </p:txBody>
      </p:sp>
      <p:sp>
        <p:nvSpPr>
          <p:cNvPr id="5" name="TextBox 4">
            <a:extLst>
              <a:ext uri="{FF2B5EF4-FFF2-40B4-BE49-F238E27FC236}">
                <a16:creationId xmlns:a16="http://schemas.microsoft.com/office/drawing/2014/main" id="{99DFFEF6-E8DA-4442-B795-8D15D8803AAA}"/>
              </a:ext>
            </a:extLst>
          </p:cNvPr>
          <p:cNvSpPr txBox="1"/>
          <p:nvPr/>
        </p:nvSpPr>
        <p:spPr>
          <a:xfrm>
            <a:off x="2357742" y="4139852"/>
            <a:ext cx="2757432"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2019</a:t>
            </a:r>
          </a:p>
        </p:txBody>
      </p:sp>
      <p:sp>
        <p:nvSpPr>
          <p:cNvPr id="6" name="Slide Number Placeholder 5">
            <a:extLst>
              <a:ext uri="{FF2B5EF4-FFF2-40B4-BE49-F238E27FC236}">
                <a16:creationId xmlns:a16="http://schemas.microsoft.com/office/drawing/2014/main" id="{60C263C9-1DD9-4E21-BE5C-1BBB779D52A2}"/>
              </a:ext>
            </a:extLst>
          </p:cNvPr>
          <p:cNvSpPr>
            <a:spLocks noGrp="1"/>
          </p:cNvSpPr>
          <p:nvPr>
            <p:ph type="sldNum" sz="quarter" idx="12"/>
          </p:nvPr>
        </p:nvSpPr>
        <p:spPr/>
        <p:txBody>
          <a:bodyPr/>
          <a:lstStyle/>
          <a:p>
            <a:fld id="{B8EB901A-F671-4D44-B90D-E3189B3B653F}" type="slidenum">
              <a:rPr lang="en-US" smtClean="0"/>
              <a:t>1</a:t>
            </a:fld>
            <a:endParaRPr lang="en-US"/>
          </a:p>
        </p:txBody>
      </p:sp>
      <p:pic>
        <p:nvPicPr>
          <p:cNvPr id="2" name="Picture 1">
            <a:extLst>
              <a:ext uri="{FF2B5EF4-FFF2-40B4-BE49-F238E27FC236}">
                <a16:creationId xmlns:a16="http://schemas.microsoft.com/office/drawing/2014/main" id="{22A2785A-5389-4655-A5AF-30ED01EC1393}"/>
              </a:ext>
            </a:extLst>
          </p:cNvPr>
          <p:cNvPicPr>
            <a:picLocks noChangeAspect="1"/>
          </p:cNvPicPr>
          <p:nvPr/>
        </p:nvPicPr>
        <p:blipFill>
          <a:blip r:embed="rId2"/>
          <a:stretch>
            <a:fillRect/>
          </a:stretch>
        </p:blipFill>
        <p:spPr>
          <a:xfrm>
            <a:off x="6724650" y="1790700"/>
            <a:ext cx="4629150" cy="3276600"/>
          </a:xfrm>
          <a:prstGeom prst="rect">
            <a:avLst/>
          </a:prstGeom>
        </p:spPr>
      </p:pic>
    </p:spTree>
    <p:extLst>
      <p:ext uri="{BB962C8B-B14F-4D97-AF65-F5344CB8AC3E}">
        <p14:creationId xmlns:p14="http://schemas.microsoft.com/office/powerpoint/2010/main" val="214162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6339337"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7099742" y="573589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p:cNvCxnSpPr>
          <p:nvPr/>
        </p:nvCxnSpPr>
        <p:spPr>
          <a:xfrm>
            <a:off x="3044297" y="5779105"/>
            <a:ext cx="4048773" cy="42203"/>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7093070"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10</a:t>
            </a:fld>
            <a:endParaRPr lang="en-US"/>
          </a:p>
        </p:txBody>
      </p:sp>
      <p:cxnSp>
        <p:nvCxnSpPr>
          <p:cNvPr id="8" name="Straight Connector 7">
            <a:extLst>
              <a:ext uri="{FF2B5EF4-FFF2-40B4-BE49-F238E27FC236}">
                <a16:creationId xmlns:a16="http://schemas.microsoft.com/office/drawing/2014/main" id="{5096AA4F-C0F5-4D5A-8A41-951278BEC702}"/>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19CC9F-627A-411F-8661-EB4F3A39F028}"/>
              </a:ext>
            </a:extLst>
          </p:cNvPr>
          <p:cNvCxnSpPr>
            <a:cxnSpLocks/>
          </p:cNvCxnSpPr>
          <p:nvPr/>
        </p:nvCxnSpPr>
        <p:spPr>
          <a:xfrm>
            <a:off x="7205742" y="5959644"/>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DEC5564-1609-4B64-B96B-842C10C7654C}"/>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
        <p:nvSpPr>
          <p:cNvPr id="26" name="TextBox 25">
            <a:extLst>
              <a:ext uri="{FF2B5EF4-FFF2-40B4-BE49-F238E27FC236}">
                <a16:creationId xmlns:a16="http://schemas.microsoft.com/office/drawing/2014/main" id="{D5C1DC02-FC49-4BC1-9579-ECB7C74C5B18}"/>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Tree>
    <p:extLst>
      <p:ext uri="{BB962C8B-B14F-4D97-AF65-F5344CB8AC3E}">
        <p14:creationId xmlns:p14="http://schemas.microsoft.com/office/powerpoint/2010/main" val="2466735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6339337"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7099742" y="573589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p:cNvCxnSpPr>
          <p:nvPr/>
        </p:nvCxnSpPr>
        <p:spPr>
          <a:xfrm>
            <a:off x="3044297" y="5779105"/>
            <a:ext cx="4048773" cy="42203"/>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7093070"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11</a:t>
            </a:fld>
            <a:endParaRPr lang="en-US"/>
          </a:p>
        </p:txBody>
      </p:sp>
      <p:cxnSp>
        <p:nvCxnSpPr>
          <p:cNvPr id="8" name="Straight Connector 7">
            <a:extLst>
              <a:ext uri="{FF2B5EF4-FFF2-40B4-BE49-F238E27FC236}">
                <a16:creationId xmlns:a16="http://schemas.microsoft.com/office/drawing/2014/main" id="{5096AA4F-C0F5-4D5A-8A41-951278BEC702}"/>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19CC9F-627A-411F-8661-EB4F3A39F028}"/>
              </a:ext>
            </a:extLst>
          </p:cNvPr>
          <p:cNvCxnSpPr>
            <a:cxnSpLocks/>
          </p:cNvCxnSpPr>
          <p:nvPr/>
        </p:nvCxnSpPr>
        <p:spPr>
          <a:xfrm>
            <a:off x="7205742" y="5959644"/>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DD727C1-A617-45A7-A130-914420B4920E}"/>
              </a:ext>
            </a:extLst>
          </p:cNvPr>
          <p:cNvCxnSpPr/>
          <p:nvPr/>
        </p:nvCxnSpPr>
        <p:spPr>
          <a:xfrm>
            <a:off x="3028255" y="6128084"/>
            <a:ext cx="4161445" cy="0"/>
          </a:xfrm>
          <a:prstGeom prst="straightConnector1">
            <a:avLst/>
          </a:prstGeom>
          <a:ln w="3810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7AEC1B3-657F-4257-A9F3-1A9B2359E034}"/>
              </a:ext>
            </a:extLst>
          </p:cNvPr>
          <p:cNvSpPr txBox="1"/>
          <p:nvPr/>
        </p:nvSpPr>
        <p:spPr>
          <a:xfrm>
            <a:off x="4225922" y="5905714"/>
            <a:ext cx="1780674" cy="400110"/>
          </a:xfrm>
          <a:prstGeom prst="rect">
            <a:avLst/>
          </a:prstGeom>
          <a:solidFill>
            <a:schemeClr val="bg1"/>
          </a:solidFill>
        </p:spPr>
        <p:txBody>
          <a:bodyPr wrap="square" rtlCol="0">
            <a:spAutoFit/>
          </a:bodyPr>
          <a:lstStyle/>
          <a:p>
            <a:pPr algn="ctr"/>
            <a:r>
              <a:rPr lang="en-US" sz="2000" dirty="0"/>
              <a:t>Circumference</a:t>
            </a:r>
          </a:p>
        </p:txBody>
      </p:sp>
      <p:sp>
        <p:nvSpPr>
          <p:cNvPr id="16" name="TextBox 15">
            <a:extLst>
              <a:ext uri="{FF2B5EF4-FFF2-40B4-BE49-F238E27FC236}">
                <a16:creationId xmlns:a16="http://schemas.microsoft.com/office/drawing/2014/main" id="{718536FF-DCB1-461C-AC38-B306450827F6}"/>
              </a:ext>
            </a:extLst>
          </p:cNvPr>
          <p:cNvSpPr txBox="1"/>
          <p:nvPr/>
        </p:nvSpPr>
        <p:spPr>
          <a:xfrm>
            <a:off x="907395" y="1198866"/>
            <a:ext cx="10446405" cy="830997"/>
          </a:xfrm>
          <a:prstGeom prst="rect">
            <a:avLst/>
          </a:prstGeom>
          <a:noFill/>
        </p:spPr>
        <p:txBody>
          <a:bodyPr wrap="square" rtlCol="0">
            <a:spAutoFit/>
          </a:bodyPr>
          <a:lstStyle/>
          <a:p>
            <a:r>
              <a:rPr lang="en-US" sz="2400" dirty="0"/>
              <a:t>So, if a 1.0 meter circumference disk is rolling along at 1 revolution/sec, it will lay out the 1.0 meter long red dashed line in one second. </a:t>
            </a:r>
          </a:p>
        </p:txBody>
      </p:sp>
      <p:grpSp>
        <p:nvGrpSpPr>
          <p:cNvPr id="24" name="Group 23">
            <a:extLst>
              <a:ext uri="{FF2B5EF4-FFF2-40B4-BE49-F238E27FC236}">
                <a16:creationId xmlns:a16="http://schemas.microsoft.com/office/drawing/2014/main" id="{8A3CD076-794D-48A6-BC34-B60578628D01}"/>
              </a:ext>
            </a:extLst>
          </p:cNvPr>
          <p:cNvGrpSpPr/>
          <p:nvPr/>
        </p:nvGrpSpPr>
        <p:grpSpPr>
          <a:xfrm>
            <a:off x="903692" y="3151052"/>
            <a:ext cx="10677317" cy="2035616"/>
            <a:chOff x="903692" y="3151052"/>
            <a:chExt cx="10677317" cy="2035616"/>
          </a:xfrm>
        </p:grpSpPr>
        <p:grpSp>
          <p:nvGrpSpPr>
            <p:cNvPr id="19" name="Group 18">
              <a:extLst>
                <a:ext uri="{FF2B5EF4-FFF2-40B4-BE49-F238E27FC236}">
                  <a16:creationId xmlns:a16="http://schemas.microsoft.com/office/drawing/2014/main" id="{B1EF1ABC-E329-4685-A9B4-D7502164B7DF}"/>
                </a:ext>
              </a:extLst>
            </p:cNvPr>
            <p:cNvGrpSpPr/>
            <p:nvPr/>
          </p:nvGrpSpPr>
          <p:grpSpPr>
            <a:xfrm>
              <a:off x="7284597" y="4725003"/>
              <a:ext cx="3196879" cy="461665"/>
              <a:chOff x="7284597" y="4725003"/>
              <a:chExt cx="3196879" cy="461665"/>
            </a:xfrm>
          </p:grpSpPr>
          <p:cxnSp>
            <p:nvCxnSpPr>
              <p:cNvPr id="17" name="Straight Arrow Connector 16">
                <a:extLst>
                  <a:ext uri="{FF2B5EF4-FFF2-40B4-BE49-F238E27FC236}">
                    <a16:creationId xmlns:a16="http://schemas.microsoft.com/office/drawing/2014/main" id="{44A5CD5D-634C-4946-9764-4CD3359E22E3}"/>
                  </a:ext>
                </a:extLst>
              </p:cNvPr>
              <p:cNvCxnSpPr>
                <a:cxnSpLocks/>
              </p:cNvCxnSpPr>
              <p:nvPr/>
            </p:nvCxnSpPr>
            <p:spPr>
              <a:xfrm flipV="1">
                <a:off x="7284597" y="4979913"/>
                <a:ext cx="1537871" cy="21955"/>
              </a:xfrm>
              <a:prstGeom prst="straightConnector1">
                <a:avLst/>
              </a:prstGeom>
              <a:ln w="76200">
                <a:tailEnd type="arrow"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4D3AD88-F0D8-4102-9BC2-6A0D07B7414C}"/>
                  </a:ext>
                </a:extLst>
              </p:cNvPr>
              <p:cNvSpPr txBox="1"/>
              <p:nvPr/>
            </p:nvSpPr>
            <p:spPr>
              <a:xfrm>
                <a:off x="8845182" y="4725003"/>
                <a:ext cx="1636294" cy="461665"/>
              </a:xfrm>
              <a:prstGeom prst="rect">
                <a:avLst/>
              </a:prstGeom>
              <a:noFill/>
            </p:spPr>
            <p:txBody>
              <a:bodyPr wrap="square" rtlCol="0">
                <a:spAutoFit/>
              </a:bodyPr>
              <a:lstStyle/>
              <a:p>
                <a:r>
                  <a:rPr lang="en-US" sz="2400" dirty="0"/>
                  <a:t>1.0 m/sec</a:t>
                </a:r>
              </a:p>
            </p:txBody>
          </p:sp>
        </p:grpSp>
        <p:sp>
          <p:nvSpPr>
            <p:cNvPr id="21" name="TextBox 20">
              <a:extLst>
                <a:ext uri="{FF2B5EF4-FFF2-40B4-BE49-F238E27FC236}">
                  <a16:creationId xmlns:a16="http://schemas.microsoft.com/office/drawing/2014/main" id="{0BF755D3-299B-4771-AEAC-655EB1A3F093}"/>
                </a:ext>
              </a:extLst>
            </p:cNvPr>
            <p:cNvSpPr txBox="1"/>
            <p:nvPr/>
          </p:nvSpPr>
          <p:spPr>
            <a:xfrm>
              <a:off x="903692" y="3151052"/>
              <a:ext cx="10677317" cy="461665"/>
            </a:xfrm>
            <a:prstGeom prst="rect">
              <a:avLst/>
            </a:prstGeom>
            <a:noFill/>
          </p:spPr>
          <p:txBody>
            <a:bodyPr wrap="square" rtlCol="0">
              <a:spAutoFit/>
            </a:bodyPr>
            <a:lstStyle/>
            <a:p>
              <a:r>
                <a:rPr lang="en-US" sz="2400" dirty="0"/>
                <a:t>This allows us to conclude that the Center of Mass has a velocity of 1.0 m/sec… </a:t>
              </a:r>
            </a:p>
          </p:txBody>
        </p:sp>
      </p:grpSp>
      <p:grpSp>
        <p:nvGrpSpPr>
          <p:cNvPr id="23" name="Group 22">
            <a:extLst>
              <a:ext uri="{FF2B5EF4-FFF2-40B4-BE49-F238E27FC236}">
                <a16:creationId xmlns:a16="http://schemas.microsoft.com/office/drawing/2014/main" id="{27F1144B-854D-42E0-A993-CEADCDEDDA04}"/>
              </a:ext>
            </a:extLst>
          </p:cNvPr>
          <p:cNvGrpSpPr/>
          <p:nvPr/>
        </p:nvGrpSpPr>
        <p:grpSpPr>
          <a:xfrm>
            <a:off x="907396" y="2158456"/>
            <a:ext cx="10002716" cy="2835393"/>
            <a:chOff x="907396" y="2158456"/>
            <a:chExt cx="10002716" cy="2835393"/>
          </a:xfrm>
        </p:grpSpPr>
        <p:sp>
          <p:nvSpPr>
            <p:cNvPr id="20" name="TextBox 19">
              <a:extLst>
                <a:ext uri="{FF2B5EF4-FFF2-40B4-BE49-F238E27FC236}">
                  <a16:creationId xmlns:a16="http://schemas.microsoft.com/office/drawing/2014/main" id="{B54EA6DC-CF56-4EE0-963A-9CCFFF447A90}"/>
                </a:ext>
              </a:extLst>
            </p:cNvPr>
            <p:cNvSpPr txBox="1"/>
            <p:nvPr/>
          </p:nvSpPr>
          <p:spPr>
            <a:xfrm>
              <a:off x="907396" y="2158456"/>
              <a:ext cx="10002716" cy="830997"/>
            </a:xfrm>
            <a:prstGeom prst="rect">
              <a:avLst/>
            </a:prstGeom>
            <a:noFill/>
          </p:spPr>
          <p:txBody>
            <a:bodyPr wrap="square" rtlCol="0">
              <a:spAutoFit/>
            </a:bodyPr>
            <a:lstStyle/>
            <a:p>
              <a:r>
                <a:rPr lang="en-US" sz="2400" dirty="0"/>
                <a:t>This means that the Center of Mass of the disk will also have moved to the right 1.0 meter in that same second. </a:t>
              </a:r>
            </a:p>
          </p:txBody>
        </p:sp>
        <p:cxnSp>
          <p:nvCxnSpPr>
            <p:cNvPr id="22" name="Straight Connector 21">
              <a:extLst>
                <a:ext uri="{FF2B5EF4-FFF2-40B4-BE49-F238E27FC236}">
                  <a16:creationId xmlns:a16="http://schemas.microsoft.com/office/drawing/2014/main" id="{0BCC2B87-B4CD-4155-8921-C46576A5A7BF}"/>
                </a:ext>
              </a:extLst>
            </p:cNvPr>
            <p:cNvCxnSpPr>
              <a:cxnSpLocks/>
            </p:cNvCxnSpPr>
            <p:nvPr/>
          </p:nvCxnSpPr>
          <p:spPr>
            <a:xfrm>
              <a:off x="3044297" y="4993849"/>
              <a:ext cx="4055445" cy="0"/>
            </a:xfrm>
            <a:prstGeom prst="line">
              <a:avLst/>
            </a:prstGeom>
            <a:ln w="76200">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0DEC5564-1609-4B64-B96B-842C10C7654C}"/>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349801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6339337"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7099742" y="573589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p:cNvCxnSpPr>
          <p:nvPr/>
        </p:nvCxnSpPr>
        <p:spPr>
          <a:xfrm>
            <a:off x="3044297" y="5779105"/>
            <a:ext cx="4048773" cy="42203"/>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7093070"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12</a:t>
            </a:fld>
            <a:endParaRPr lang="en-US"/>
          </a:p>
        </p:txBody>
      </p:sp>
      <p:cxnSp>
        <p:nvCxnSpPr>
          <p:cNvPr id="8" name="Straight Connector 7">
            <a:extLst>
              <a:ext uri="{FF2B5EF4-FFF2-40B4-BE49-F238E27FC236}">
                <a16:creationId xmlns:a16="http://schemas.microsoft.com/office/drawing/2014/main" id="{5096AA4F-C0F5-4D5A-8A41-951278BEC702}"/>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19CC9F-627A-411F-8661-EB4F3A39F028}"/>
              </a:ext>
            </a:extLst>
          </p:cNvPr>
          <p:cNvCxnSpPr>
            <a:cxnSpLocks/>
          </p:cNvCxnSpPr>
          <p:nvPr/>
        </p:nvCxnSpPr>
        <p:spPr>
          <a:xfrm>
            <a:off x="7205742" y="5959644"/>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1DD727C1-A617-45A7-A130-914420B4920E}"/>
              </a:ext>
            </a:extLst>
          </p:cNvPr>
          <p:cNvCxnSpPr/>
          <p:nvPr/>
        </p:nvCxnSpPr>
        <p:spPr>
          <a:xfrm>
            <a:off x="3028255" y="6128084"/>
            <a:ext cx="4161445" cy="0"/>
          </a:xfrm>
          <a:prstGeom prst="straightConnector1">
            <a:avLst/>
          </a:prstGeom>
          <a:ln w="3810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7AEC1B3-657F-4257-A9F3-1A9B2359E034}"/>
              </a:ext>
            </a:extLst>
          </p:cNvPr>
          <p:cNvSpPr txBox="1"/>
          <p:nvPr/>
        </p:nvSpPr>
        <p:spPr>
          <a:xfrm>
            <a:off x="4225922" y="5905714"/>
            <a:ext cx="1780674" cy="400110"/>
          </a:xfrm>
          <a:prstGeom prst="rect">
            <a:avLst/>
          </a:prstGeom>
          <a:solidFill>
            <a:schemeClr val="bg1"/>
          </a:solidFill>
        </p:spPr>
        <p:txBody>
          <a:bodyPr wrap="square" rtlCol="0">
            <a:spAutoFit/>
          </a:bodyPr>
          <a:lstStyle/>
          <a:p>
            <a:pPr algn="ctr"/>
            <a:r>
              <a:rPr lang="en-US" sz="2000" dirty="0"/>
              <a:t>Circumference</a:t>
            </a:r>
          </a:p>
        </p:txBody>
      </p:sp>
      <p:sp>
        <p:nvSpPr>
          <p:cNvPr id="16" name="TextBox 15">
            <a:extLst>
              <a:ext uri="{FF2B5EF4-FFF2-40B4-BE49-F238E27FC236}">
                <a16:creationId xmlns:a16="http://schemas.microsoft.com/office/drawing/2014/main" id="{718536FF-DCB1-461C-AC38-B306450827F6}"/>
              </a:ext>
            </a:extLst>
          </p:cNvPr>
          <p:cNvSpPr txBox="1"/>
          <p:nvPr/>
        </p:nvSpPr>
        <p:spPr>
          <a:xfrm>
            <a:off x="1000679" y="1344651"/>
            <a:ext cx="10353122" cy="830997"/>
          </a:xfrm>
          <a:prstGeom prst="rect">
            <a:avLst/>
          </a:prstGeom>
          <a:noFill/>
        </p:spPr>
        <p:txBody>
          <a:bodyPr wrap="square" rtlCol="0">
            <a:spAutoFit/>
          </a:bodyPr>
          <a:lstStyle/>
          <a:p>
            <a:r>
              <a:rPr lang="en-US" sz="2400" dirty="0"/>
              <a:t>From this simple mind experiment, we can establish a relationship between the </a:t>
            </a:r>
            <a:r>
              <a:rPr lang="en-US" sz="2400" b="1" dirty="0"/>
              <a:t>Linear Velocity</a:t>
            </a:r>
            <a:r>
              <a:rPr lang="en-US" sz="2400" dirty="0"/>
              <a:t> and the </a:t>
            </a:r>
            <a:r>
              <a:rPr lang="en-US" sz="2400" b="1" dirty="0"/>
              <a:t>Rotational Velocity</a:t>
            </a:r>
            <a:r>
              <a:rPr lang="en-US" sz="2400" dirty="0"/>
              <a:t>:</a:t>
            </a:r>
          </a:p>
        </p:txBody>
      </p:sp>
      <p:grpSp>
        <p:nvGrpSpPr>
          <p:cNvPr id="19" name="Group 18">
            <a:extLst>
              <a:ext uri="{FF2B5EF4-FFF2-40B4-BE49-F238E27FC236}">
                <a16:creationId xmlns:a16="http://schemas.microsoft.com/office/drawing/2014/main" id="{B1EF1ABC-E329-4685-A9B4-D7502164B7DF}"/>
              </a:ext>
            </a:extLst>
          </p:cNvPr>
          <p:cNvGrpSpPr/>
          <p:nvPr/>
        </p:nvGrpSpPr>
        <p:grpSpPr>
          <a:xfrm>
            <a:off x="7284597" y="4725003"/>
            <a:ext cx="3196879" cy="461665"/>
            <a:chOff x="7284597" y="4725003"/>
            <a:chExt cx="3196879" cy="461665"/>
          </a:xfrm>
        </p:grpSpPr>
        <p:cxnSp>
          <p:nvCxnSpPr>
            <p:cNvPr id="17" name="Straight Arrow Connector 16">
              <a:extLst>
                <a:ext uri="{FF2B5EF4-FFF2-40B4-BE49-F238E27FC236}">
                  <a16:creationId xmlns:a16="http://schemas.microsoft.com/office/drawing/2014/main" id="{44A5CD5D-634C-4946-9764-4CD3359E22E3}"/>
                </a:ext>
              </a:extLst>
            </p:cNvPr>
            <p:cNvCxnSpPr>
              <a:cxnSpLocks/>
            </p:cNvCxnSpPr>
            <p:nvPr/>
          </p:nvCxnSpPr>
          <p:spPr>
            <a:xfrm flipV="1">
              <a:off x="7284597" y="4979913"/>
              <a:ext cx="1537871" cy="21955"/>
            </a:xfrm>
            <a:prstGeom prst="straightConnector1">
              <a:avLst/>
            </a:prstGeom>
            <a:ln w="76200">
              <a:tailEnd type="arrow"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4D3AD88-F0D8-4102-9BC2-6A0D07B7414C}"/>
                </a:ext>
              </a:extLst>
            </p:cNvPr>
            <p:cNvSpPr txBox="1"/>
            <p:nvPr/>
          </p:nvSpPr>
          <p:spPr>
            <a:xfrm>
              <a:off x="8845182" y="4725003"/>
              <a:ext cx="1636294" cy="461665"/>
            </a:xfrm>
            <a:prstGeom prst="rect">
              <a:avLst/>
            </a:prstGeom>
            <a:noFill/>
          </p:spPr>
          <p:txBody>
            <a:bodyPr wrap="square" rtlCol="0">
              <a:spAutoFit/>
            </a:bodyPr>
            <a:lstStyle/>
            <a:p>
              <a:r>
                <a:rPr lang="en-US" sz="2400" dirty="0"/>
                <a:t>1.0 m/sec</a:t>
              </a:r>
            </a:p>
          </p:txBody>
        </p:sp>
      </p:grpSp>
      <p:sp>
        <p:nvSpPr>
          <p:cNvPr id="2" name="TextBox 1">
            <a:extLst>
              <a:ext uri="{FF2B5EF4-FFF2-40B4-BE49-F238E27FC236}">
                <a16:creationId xmlns:a16="http://schemas.microsoft.com/office/drawing/2014/main" id="{1AA31C92-F75E-47FF-8634-2606C0FD0064}"/>
              </a:ext>
            </a:extLst>
          </p:cNvPr>
          <p:cNvSpPr txBox="1"/>
          <p:nvPr/>
        </p:nvSpPr>
        <p:spPr>
          <a:xfrm>
            <a:off x="2609546" y="2610799"/>
            <a:ext cx="7459579" cy="461665"/>
          </a:xfrm>
          <a:prstGeom prst="rect">
            <a:avLst/>
          </a:prstGeom>
          <a:noFill/>
        </p:spPr>
        <p:txBody>
          <a:bodyPr wrap="square" rtlCol="0">
            <a:spAutoFit/>
          </a:bodyPr>
          <a:lstStyle/>
          <a:p>
            <a:r>
              <a:rPr lang="en-US" sz="2400" dirty="0"/>
              <a:t>Velocity</a:t>
            </a:r>
            <a:r>
              <a:rPr lang="en-US" sz="2400" baseline="-25000" dirty="0"/>
              <a:t>Linear</a:t>
            </a:r>
            <a:r>
              <a:rPr lang="en-US" sz="2400" dirty="0"/>
              <a:t>   =   Velocity</a:t>
            </a:r>
            <a:r>
              <a:rPr lang="en-US" sz="2400" baseline="-25000" dirty="0"/>
              <a:t>Rotational</a:t>
            </a:r>
            <a:r>
              <a:rPr lang="en-US" sz="2400" dirty="0"/>
              <a:t>   x   Circumference    </a:t>
            </a:r>
          </a:p>
        </p:txBody>
      </p:sp>
      <p:sp>
        <p:nvSpPr>
          <p:cNvPr id="20" name="TextBox 19">
            <a:extLst>
              <a:ext uri="{FF2B5EF4-FFF2-40B4-BE49-F238E27FC236}">
                <a16:creationId xmlns:a16="http://schemas.microsoft.com/office/drawing/2014/main" id="{68FACEBF-2E67-438B-BB58-002C57FA4B8B}"/>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227782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748D40-BE3B-41D2-9193-8FC52C92D5E4}"/>
              </a:ext>
            </a:extLst>
          </p:cNvPr>
          <p:cNvSpPr>
            <a:spLocks noGrp="1"/>
          </p:cNvSpPr>
          <p:nvPr>
            <p:ph type="sldNum" sz="quarter" idx="12"/>
          </p:nvPr>
        </p:nvSpPr>
        <p:spPr/>
        <p:txBody>
          <a:bodyPr/>
          <a:lstStyle/>
          <a:p>
            <a:fld id="{B8EB901A-F671-4D44-B90D-E3189B3B653F}" type="slidenum">
              <a:rPr lang="en-US" smtClean="0"/>
              <a:t>13</a:t>
            </a:fld>
            <a:endParaRPr lang="en-US"/>
          </a:p>
        </p:txBody>
      </p:sp>
      <p:sp>
        <p:nvSpPr>
          <p:cNvPr id="7" name="TextBox 6">
            <a:extLst>
              <a:ext uri="{FF2B5EF4-FFF2-40B4-BE49-F238E27FC236}">
                <a16:creationId xmlns:a16="http://schemas.microsoft.com/office/drawing/2014/main" id="{D050C440-71B9-4347-85CA-ED81CE3A6021}"/>
              </a:ext>
            </a:extLst>
          </p:cNvPr>
          <p:cNvSpPr txBox="1"/>
          <p:nvPr/>
        </p:nvSpPr>
        <p:spPr>
          <a:xfrm>
            <a:off x="2530641" y="1314272"/>
            <a:ext cx="6655564" cy="461665"/>
          </a:xfrm>
          <a:prstGeom prst="rect">
            <a:avLst/>
          </a:prstGeom>
          <a:noFill/>
        </p:spPr>
        <p:txBody>
          <a:bodyPr wrap="square" rtlCol="0">
            <a:spAutoFit/>
          </a:bodyPr>
          <a:lstStyle/>
          <a:p>
            <a:r>
              <a:rPr lang="en-US" sz="2400" dirty="0"/>
              <a:t>Velocity</a:t>
            </a:r>
            <a:r>
              <a:rPr lang="en-US" sz="2400" baseline="-25000" dirty="0"/>
              <a:t>Linear</a:t>
            </a:r>
            <a:r>
              <a:rPr lang="en-US" sz="2400" dirty="0"/>
              <a:t>   =   Velocity</a:t>
            </a:r>
            <a:r>
              <a:rPr lang="en-US" sz="2400" baseline="-25000" dirty="0"/>
              <a:t>Rotational</a:t>
            </a:r>
            <a:r>
              <a:rPr lang="en-US" sz="2400" dirty="0"/>
              <a:t>   x   Circumference    </a:t>
            </a:r>
          </a:p>
        </p:txBody>
      </p:sp>
      <p:sp>
        <p:nvSpPr>
          <p:cNvPr id="6" name="TextBox 5">
            <a:extLst>
              <a:ext uri="{FF2B5EF4-FFF2-40B4-BE49-F238E27FC236}">
                <a16:creationId xmlns:a16="http://schemas.microsoft.com/office/drawing/2014/main" id="{289607D3-0438-4128-A6D3-B4C4550072FC}"/>
              </a:ext>
            </a:extLst>
          </p:cNvPr>
          <p:cNvSpPr txBox="1"/>
          <p:nvPr/>
        </p:nvSpPr>
        <p:spPr>
          <a:xfrm>
            <a:off x="1645920" y="633047"/>
            <a:ext cx="3038622" cy="461665"/>
          </a:xfrm>
          <a:prstGeom prst="rect">
            <a:avLst/>
          </a:prstGeom>
          <a:noFill/>
        </p:spPr>
        <p:txBody>
          <a:bodyPr wrap="square" rtlCol="0">
            <a:spAutoFit/>
          </a:bodyPr>
          <a:lstStyle/>
          <a:p>
            <a:r>
              <a:rPr lang="en-US" sz="2400" dirty="0"/>
              <a:t>Unit assessment:</a:t>
            </a:r>
          </a:p>
        </p:txBody>
      </p:sp>
      <p:sp>
        <p:nvSpPr>
          <p:cNvPr id="9" name="TextBox 8">
            <a:extLst>
              <a:ext uri="{FF2B5EF4-FFF2-40B4-BE49-F238E27FC236}">
                <a16:creationId xmlns:a16="http://schemas.microsoft.com/office/drawing/2014/main" id="{4A12D514-EDB0-49F3-8840-C21B6F6BC1D3}"/>
              </a:ext>
            </a:extLst>
          </p:cNvPr>
          <p:cNvSpPr txBox="1"/>
          <p:nvPr/>
        </p:nvSpPr>
        <p:spPr>
          <a:xfrm>
            <a:off x="2530639" y="2159704"/>
            <a:ext cx="6655565" cy="1200329"/>
          </a:xfrm>
          <a:prstGeom prst="rect">
            <a:avLst/>
          </a:prstGeom>
          <a:noFill/>
        </p:spPr>
        <p:txBody>
          <a:bodyPr wrap="square" rtlCol="0">
            <a:spAutoFit/>
          </a:bodyPr>
          <a:lstStyle/>
          <a:p>
            <a:r>
              <a:rPr lang="en-US" sz="2400" dirty="0"/>
              <a:t>                                Rev           1 Circumference</a:t>
            </a:r>
          </a:p>
          <a:p>
            <a:r>
              <a:rPr lang="en-US" sz="2400" dirty="0"/>
              <a:t> Velocity</a:t>
            </a:r>
            <a:r>
              <a:rPr lang="en-US" sz="2400" baseline="-25000" dirty="0"/>
              <a:t>Linear</a:t>
            </a:r>
            <a:r>
              <a:rPr lang="en-US" sz="2400" dirty="0"/>
              <a:t>   =   -------   x   ------------------------</a:t>
            </a:r>
          </a:p>
          <a:p>
            <a:r>
              <a:rPr lang="en-US" sz="2400" dirty="0"/>
              <a:t>                                sec                      Rev</a:t>
            </a:r>
          </a:p>
        </p:txBody>
      </p:sp>
      <p:sp>
        <p:nvSpPr>
          <p:cNvPr id="10" name="TextBox 9">
            <a:extLst>
              <a:ext uri="{FF2B5EF4-FFF2-40B4-BE49-F238E27FC236}">
                <a16:creationId xmlns:a16="http://schemas.microsoft.com/office/drawing/2014/main" id="{B6CFD584-B467-40CC-BF87-9DEC86136F07}"/>
              </a:ext>
            </a:extLst>
          </p:cNvPr>
          <p:cNvSpPr txBox="1"/>
          <p:nvPr/>
        </p:nvSpPr>
        <p:spPr>
          <a:xfrm>
            <a:off x="2530640" y="3497341"/>
            <a:ext cx="6655564" cy="1200329"/>
          </a:xfrm>
          <a:prstGeom prst="rect">
            <a:avLst/>
          </a:prstGeom>
          <a:noFill/>
        </p:spPr>
        <p:txBody>
          <a:bodyPr wrap="square" rtlCol="0">
            <a:spAutoFit/>
          </a:bodyPr>
          <a:lstStyle/>
          <a:p>
            <a:r>
              <a:rPr lang="en-US" sz="2400" dirty="0"/>
              <a:t>                                   1   </a:t>
            </a:r>
          </a:p>
          <a:p>
            <a:r>
              <a:rPr lang="en-US" sz="2400" dirty="0"/>
              <a:t> Velocity</a:t>
            </a:r>
            <a:r>
              <a:rPr lang="en-US" sz="2400" baseline="-25000" dirty="0"/>
              <a:t>Linear</a:t>
            </a:r>
            <a:r>
              <a:rPr lang="en-US" sz="2400" dirty="0"/>
              <a:t>   =   --------   x   Circumference</a:t>
            </a:r>
          </a:p>
          <a:p>
            <a:r>
              <a:rPr lang="en-US" sz="2400" dirty="0"/>
              <a:t>                                 sec</a:t>
            </a:r>
          </a:p>
        </p:txBody>
      </p:sp>
      <p:sp>
        <p:nvSpPr>
          <p:cNvPr id="11" name="TextBox 10">
            <a:extLst>
              <a:ext uri="{FF2B5EF4-FFF2-40B4-BE49-F238E27FC236}">
                <a16:creationId xmlns:a16="http://schemas.microsoft.com/office/drawing/2014/main" id="{60C3FC41-C67C-4183-8DB6-0A99F7E17FCE}"/>
              </a:ext>
            </a:extLst>
          </p:cNvPr>
          <p:cNvSpPr txBox="1"/>
          <p:nvPr/>
        </p:nvSpPr>
        <p:spPr>
          <a:xfrm>
            <a:off x="2530639" y="4834978"/>
            <a:ext cx="6079962" cy="1200329"/>
          </a:xfrm>
          <a:prstGeom prst="rect">
            <a:avLst/>
          </a:prstGeom>
          <a:noFill/>
        </p:spPr>
        <p:txBody>
          <a:bodyPr wrap="square" rtlCol="0">
            <a:spAutoFit/>
          </a:bodyPr>
          <a:lstStyle/>
          <a:p>
            <a:r>
              <a:rPr lang="en-US" sz="2400" dirty="0"/>
              <a:t>                                   1                                </a:t>
            </a:r>
            <a:r>
              <a:rPr lang="en-US" sz="2400" b="1" dirty="0"/>
              <a:t>  m</a:t>
            </a:r>
          </a:p>
          <a:p>
            <a:r>
              <a:rPr lang="en-US" sz="2400" dirty="0"/>
              <a:t> </a:t>
            </a:r>
            <a:r>
              <a:rPr lang="en-US" sz="2400" b="1" dirty="0"/>
              <a:t>Velocity</a:t>
            </a:r>
            <a:r>
              <a:rPr lang="en-US" sz="2400" b="1" baseline="-25000" dirty="0"/>
              <a:t>Linear</a:t>
            </a:r>
            <a:r>
              <a:rPr lang="en-US" sz="2400" dirty="0"/>
              <a:t>   =   --------   x   m      =      </a:t>
            </a:r>
            <a:r>
              <a:rPr lang="en-US" sz="2400" b="1" dirty="0"/>
              <a:t>-------</a:t>
            </a:r>
          </a:p>
          <a:p>
            <a:r>
              <a:rPr lang="en-US" sz="2400" dirty="0"/>
              <a:t>                                 sec                               </a:t>
            </a:r>
            <a:r>
              <a:rPr lang="en-US" sz="2400" b="1" dirty="0" err="1"/>
              <a:t>sec</a:t>
            </a:r>
            <a:endParaRPr lang="en-US" sz="2400" b="1" dirty="0"/>
          </a:p>
        </p:txBody>
      </p:sp>
      <p:grpSp>
        <p:nvGrpSpPr>
          <p:cNvPr id="13" name="Group 12">
            <a:extLst>
              <a:ext uri="{FF2B5EF4-FFF2-40B4-BE49-F238E27FC236}">
                <a16:creationId xmlns:a16="http://schemas.microsoft.com/office/drawing/2014/main" id="{DD6FE96F-FA82-4A38-9542-148F7EA0D13E}"/>
              </a:ext>
            </a:extLst>
          </p:cNvPr>
          <p:cNvGrpSpPr/>
          <p:nvPr/>
        </p:nvGrpSpPr>
        <p:grpSpPr>
          <a:xfrm>
            <a:off x="4684542" y="2159704"/>
            <a:ext cx="2557975" cy="1208451"/>
            <a:chOff x="4684542" y="2159704"/>
            <a:chExt cx="2557975" cy="1208451"/>
          </a:xfrm>
        </p:grpSpPr>
        <p:cxnSp>
          <p:nvCxnSpPr>
            <p:cNvPr id="12" name="Straight Connector 11">
              <a:extLst>
                <a:ext uri="{FF2B5EF4-FFF2-40B4-BE49-F238E27FC236}">
                  <a16:creationId xmlns:a16="http://schemas.microsoft.com/office/drawing/2014/main" id="{A8CA3016-9E7F-45CE-AEED-7CEE6EEB02DD}"/>
                </a:ext>
              </a:extLst>
            </p:cNvPr>
            <p:cNvCxnSpPr/>
            <p:nvPr/>
          </p:nvCxnSpPr>
          <p:spPr>
            <a:xfrm flipH="1">
              <a:off x="4684542" y="2159704"/>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7C75EBF-896F-49A8-9875-425A0D83D5FE}"/>
                </a:ext>
              </a:extLst>
            </p:cNvPr>
            <p:cNvCxnSpPr/>
            <p:nvPr/>
          </p:nvCxnSpPr>
          <p:spPr>
            <a:xfrm flipH="1">
              <a:off x="6567268" y="2911268"/>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96E5E857-72C7-465F-B6EE-A5391DDD2321}"/>
              </a:ext>
            </a:extLst>
          </p:cNvPr>
          <p:cNvSpPr txBox="1"/>
          <p:nvPr/>
        </p:nvSpPr>
        <p:spPr>
          <a:xfrm>
            <a:off x="8610600" y="5042540"/>
            <a:ext cx="2380584" cy="830997"/>
          </a:xfrm>
          <a:prstGeom prst="rect">
            <a:avLst/>
          </a:prstGeom>
          <a:noFill/>
        </p:spPr>
        <p:txBody>
          <a:bodyPr wrap="square" rtlCol="0">
            <a:spAutoFit/>
          </a:bodyPr>
          <a:lstStyle/>
          <a:p>
            <a:r>
              <a:rPr lang="en-US" sz="2400" dirty="0">
                <a:solidFill>
                  <a:srgbClr val="FF0000"/>
                </a:solidFill>
              </a:rPr>
              <a:t>The proper units are obtained…</a:t>
            </a:r>
          </a:p>
        </p:txBody>
      </p:sp>
    </p:spTree>
    <p:extLst>
      <p:ext uri="{BB962C8B-B14F-4D97-AF65-F5344CB8AC3E}">
        <p14:creationId xmlns:p14="http://schemas.microsoft.com/office/powerpoint/2010/main" val="397129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7AD672-7FD9-4BE3-8992-802F99C7A218}"/>
              </a:ext>
            </a:extLst>
          </p:cNvPr>
          <p:cNvSpPr>
            <a:spLocks noGrp="1"/>
          </p:cNvSpPr>
          <p:nvPr>
            <p:ph type="sldNum" sz="quarter" idx="12"/>
          </p:nvPr>
        </p:nvSpPr>
        <p:spPr/>
        <p:txBody>
          <a:bodyPr/>
          <a:lstStyle/>
          <a:p>
            <a:fld id="{B8EB901A-F671-4D44-B90D-E3189B3B653F}" type="slidenum">
              <a:rPr lang="en-US" smtClean="0"/>
              <a:t>14</a:t>
            </a:fld>
            <a:endParaRPr lang="en-US"/>
          </a:p>
        </p:txBody>
      </p:sp>
      <p:sp>
        <p:nvSpPr>
          <p:cNvPr id="6" name="TextBox 5">
            <a:extLst>
              <a:ext uri="{FF2B5EF4-FFF2-40B4-BE49-F238E27FC236}">
                <a16:creationId xmlns:a16="http://schemas.microsoft.com/office/drawing/2014/main" id="{3D5D4417-7754-4B04-92D2-206F430B8902}"/>
              </a:ext>
            </a:extLst>
          </p:cNvPr>
          <p:cNvSpPr txBox="1"/>
          <p:nvPr/>
        </p:nvSpPr>
        <p:spPr>
          <a:xfrm>
            <a:off x="1209822" y="728759"/>
            <a:ext cx="10002129" cy="1569660"/>
          </a:xfrm>
          <a:prstGeom prst="rect">
            <a:avLst/>
          </a:prstGeom>
          <a:noFill/>
        </p:spPr>
        <p:txBody>
          <a:bodyPr wrap="square" rtlCol="0">
            <a:spAutoFit/>
          </a:bodyPr>
          <a:lstStyle/>
          <a:p>
            <a:r>
              <a:rPr lang="en-US" sz="2400" dirty="0"/>
              <a:t>However, engineers don’t typically work in “rev/sec” - it makes more mathematical sense to work in the unitless “radian” when dealing with motion around a circle.  Engineers typically assign “ꙍ“ to represent Rotational Velocity… </a:t>
            </a:r>
          </a:p>
        </p:txBody>
      </p:sp>
      <p:grpSp>
        <p:nvGrpSpPr>
          <p:cNvPr id="11" name="Group 10">
            <a:extLst>
              <a:ext uri="{FF2B5EF4-FFF2-40B4-BE49-F238E27FC236}">
                <a16:creationId xmlns:a16="http://schemas.microsoft.com/office/drawing/2014/main" id="{2CC613B9-AFC0-4A1F-9232-E972320B3C3D}"/>
              </a:ext>
            </a:extLst>
          </p:cNvPr>
          <p:cNvGrpSpPr/>
          <p:nvPr/>
        </p:nvGrpSpPr>
        <p:grpSpPr>
          <a:xfrm>
            <a:off x="1209822" y="2472596"/>
            <a:ext cx="9692639" cy="1483332"/>
            <a:chOff x="1209822" y="2472596"/>
            <a:chExt cx="9692639" cy="1483332"/>
          </a:xfrm>
        </p:grpSpPr>
        <p:sp>
          <p:nvSpPr>
            <p:cNvPr id="4" name="TextBox 3">
              <a:extLst>
                <a:ext uri="{FF2B5EF4-FFF2-40B4-BE49-F238E27FC236}">
                  <a16:creationId xmlns:a16="http://schemas.microsoft.com/office/drawing/2014/main" id="{CD9D9280-7B39-4CB2-B932-29D984212FA5}"/>
                </a:ext>
              </a:extLst>
            </p:cNvPr>
            <p:cNvSpPr txBox="1"/>
            <p:nvPr/>
          </p:nvSpPr>
          <p:spPr>
            <a:xfrm>
              <a:off x="3198457" y="3494263"/>
              <a:ext cx="5710683" cy="461665"/>
            </a:xfrm>
            <a:prstGeom prst="rect">
              <a:avLst/>
            </a:prstGeom>
            <a:noFill/>
          </p:spPr>
          <p:txBody>
            <a:bodyPr wrap="square" rtlCol="0">
              <a:spAutoFit/>
            </a:bodyPr>
            <a:lstStyle/>
            <a:p>
              <a:r>
                <a:rPr lang="en-US" sz="2400" dirty="0">
                  <a:solidFill>
                    <a:srgbClr val="00B050"/>
                  </a:solidFill>
                </a:rPr>
                <a:t>1 Revolution  </a:t>
              </a:r>
              <a:r>
                <a:rPr lang="en-US" sz="2400" dirty="0"/>
                <a:t> =</a:t>
              </a:r>
              <a:r>
                <a:rPr lang="en-US" sz="2400" dirty="0">
                  <a:solidFill>
                    <a:srgbClr val="00B050"/>
                  </a:solidFill>
                </a:rPr>
                <a:t>   360 Deg</a:t>
              </a:r>
              <a:r>
                <a:rPr lang="en-US" sz="2400" dirty="0"/>
                <a:t>   =   </a:t>
              </a:r>
              <a:r>
                <a:rPr lang="en-US" sz="2400" dirty="0">
                  <a:solidFill>
                    <a:srgbClr val="00B050"/>
                  </a:solidFill>
                </a:rPr>
                <a:t>2∏  Radians  </a:t>
              </a:r>
              <a:r>
                <a:rPr lang="en-US" dirty="0">
                  <a:solidFill>
                    <a:srgbClr val="00B050"/>
                  </a:solidFill>
                </a:rPr>
                <a:t> </a:t>
              </a:r>
            </a:p>
          </p:txBody>
        </p:sp>
        <p:sp>
          <p:nvSpPr>
            <p:cNvPr id="7" name="TextBox 6">
              <a:extLst>
                <a:ext uri="{FF2B5EF4-FFF2-40B4-BE49-F238E27FC236}">
                  <a16:creationId xmlns:a16="http://schemas.microsoft.com/office/drawing/2014/main" id="{9911FC77-0069-4EE3-8D46-31643D422529}"/>
                </a:ext>
              </a:extLst>
            </p:cNvPr>
            <p:cNvSpPr txBox="1"/>
            <p:nvPr/>
          </p:nvSpPr>
          <p:spPr>
            <a:xfrm>
              <a:off x="1209822" y="2472596"/>
              <a:ext cx="9692639" cy="830997"/>
            </a:xfrm>
            <a:prstGeom prst="rect">
              <a:avLst/>
            </a:prstGeom>
            <a:noFill/>
          </p:spPr>
          <p:txBody>
            <a:bodyPr wrap="square" rtlCol="0">
              <a:spAutoFit/>
            </a:bodyPr>
            <a:lstStyle/>
            <a:p>
              <a:r>
                <a:rPr lang="en-US" sz="2400" dirty="0"/>
                <a:t>This means Rotational Velocity (ꙍ) needs to be converted into Radians/sec.  Recall from geometry:</a:t>
              </a:r>
            </a:p>
          </p:txBody>
        </p:sp>
      </p:grpSp>
      <p:grpSp>
        <p:nvGrpSpPr>
          <p:cNvPr id="12" name="Group 11">
            <a:extLst>
              <a:ext uri="{FF2B5EF4-FFF2-40B4-BE49-F238E27FC236}">
                <a16:creationId xmlns:a16="http://schemas.microsoft.com/office/drawing/2014/main" id="{0FA3D70F-7DF1-40DC-A7A1-0564E79392BB}"/>
              </a:ext>
            </a:extLst>
          </p:cNvPr>
          <p:cNvGrpSpPr/>
          <p:nvPr/>
        </p:nvGrpSpPr>
        <p:grpSpPr>
          <a:xfrm>
            <a:off x="1209822" y="4146598"/>
            <a:ext cx="7741521" cy="1881654"/>
            <a:chOff x="1209822" y="4146598"/>
            <a:chExt cx="7741521" cy="1881654"/>
          </a:xfrm>
        </p:grpSpPr>
        <p:sp>
          <p:nvSpPr>
            <p:cNvPr id="8" name="TextBox 7">
              <a:extLst>
                <a:ext uri="{FF2B5EF4-FFF2-40B4-BE49-F238E27FC236}">
                  <a16:creationId xmlns:a16="http://schemas.microsoft.com/office/drawing/2014/main" id="{6FEBA97F-31A7-4ADC-9442-85DD61E3931F}"/>
                </a:ext>
              </a:extLst>
            </p:cNvPr>
            <p:cNvSpPr txBox="1"/>
            <p:nvPr/>
          </p:nvSpPr>
          <p:spPr>
            <a:xfrm>
              <a:off x="3091498" y="4827923"/>
              <a:ext cx="5859845" cy="1200329"/>
            </a:xfrm>
            <a:prstGeom prst="rect">
              <a:avLst/>
            </a:prstGeom>
            <a:noFill/>
          </p:spPr>
          <p:txBody>
            <a:bodyPr wrap="square" rtlCol="0">
              <a:spAutoFit/>
            </a:bodyPr>
            <a:lstStyle/>
            <a:p>
              <a:r>
                <a:rPr lang="en-US" sz="2400" dirty="0"/>
                <a:t>              Revolution           2∏ Radians</a:t>
              </a:r>
            </a:p>
            <a:p>
              <a:r>
                <a:rPr lang="en-US" sz="2400" dirty="0"/>
                <a:t> ꙍ   =   ----------------   =    ----------------</a:t>
              </a:r>
            </a:p>
            <a:p>
              <a:r>
                <a:rPr lang="en-US" sz="2400" dirty="0"/>
                <a:t>                    sec                         </a:t>
              </a:r>
              <a:r>
                <a:rPr lang="en-US" sz="2400" dirty="0" err="1"/>
                <a:t>sec</a:t>
              </a:r>
              <a:endParaRPr lang="en-US" dirty="0"/>
            </a:p>
          </p:txBody>
        </p:sp>
        <p:sp>
          <p:nvSpPr>
            <p:cNvPr id="9" name="TextBox 8">
              <a:extLst>
                <a:ext uri="{FF2B5EF4-FFF2-40B4-BE49-F238E27FC236}">
                  <a16:creationId xmlns:a16="http://schemas.microsoft.com/office/drawing/2014/main" id="{A0610DF5-7879-4EF4-8245-FAB3688A0431}"/>
                </a:ext>
              </a:extLst>
            </p:cNvPr>
            <p:cNvSpPr txBox="1"/>
            <p:nvPr/>
          </p:nvSpPr>
          <p:spPr>
            <a:xfrm>
              <a:off x="1209822" y="4146598"/>
              <a:ext cx="6146288" cy="461665"/>
            </a:xfrm>
            <a:prstGeom prst="rect">
              <a:avLst/>
            </a:prstGeom>
            <a:noFill/>
          </p:spPr>
          <p:txBody>
            <a:bodyPr wrap="square" rtlCol="0">
              <a:spAutoFit/>
            </a:bodyPr>
            <a:lstStyle/>
            <a:p>
              <a:r>
                <a:rPr lang="en-US" sz="2400" dirty="0"/>
                <a:t>So, the units of Rotational Velocity become:</a:t>
              </a:r>
            </a:p>
          </p:txBody>
        </p:sp>
      </p:grpSp>
    </p:spTree>
    <p:extLst>
      <p:ext uri="{BB962C8B-B14F-4D97-AF65-F5344CB8AC3E}">
        <p14:creationId xmlns:p14="http://schemas.microsoft.com/office/powerpoint/2010/main" val="176464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5BCA79-15E6-4D21-A8BF-F8D04E83774A}"/>
              </a:ext>
            </a:extLst>
          </p:cNvPr>
          <p:cNvSpPr>
            <a:spLocks noGrp="1"/>
          </p:cNvSpPr>
          <p:nvPr>
            <p:ph type="sldNum" sz="quarter" idx="12"/>
          </p:nvPr>
        </p:nvSpPr>
        <p:spPr/>
        <p:txBody>
          <a:bodyPr/>
          <a:lstStyle/>
          <a:p>
            <a:fld id="{B8EB901A-F671-4D44-B90D-E3189B3B653F}" type="slidenum">
              <a:rPr lang="en-US" smtClean="0"/>
              <a:t>15</a:t>
            </a:fld>
            <a:endParaRPr lang="en-US"/>
          </a:p>
        </p:txBody>
      </p:sp>
      <p:grpSp>
        <p:nvGrpSpPr>
          <p:cNvPr id="10" name="Group 9">
            <a:extLst>
              <a:ext uri="{FF2B5EF4-FFF2-40B4-BE49-F238E27FC236}">
                <a16:creationId xmlns:a16="http://schemas.microsoft.com/office/drawing/2014/main" id="{36809FCA-1913-4FF8-904A-C934256F7936}"/>
              </a:ext>
            </a:extLst>
          </p:cNvPr>
          <p:cNvGrpSpPr/>
          <p:nvPr/>
        </p:nvGrpSpPr>
        <p:grpSpPr>
          <a:xfrm>
            <a:off x="1375967" y="916749"/>
            <a:ext cx="9428021" cy="1856290"/>
            <a:chOff x="1375967" y="916749"/>
            <a:chExt cx="9428021" cy="1856290"/>
          </a:xfrm>
        </p:grpSpPr>
        <p:sp>
          <p:nvSpPr>
            <p:cNvPr id="3" name="TextBox 2">
              <a:extLst>
                <a:ext uri="{FF2B5EF4-FFF2-40B4-BE49-F238E27FC236}">
                  <a16:creationId xmlns:a16="http://schemas.microsoft.com/office/drawing/2014/main" id="{8F8B1127-B232-4BC1-B425-88C5E4D5B17C}"/>
                </a:ext>
              </a:extLst>
            </p:cNvPr>
            <p:cNvSpPr txBox="1"/>
            <p:nvPr/>
          </p:nvSpPr>
          <p:spPr>
            <a:xfrm>
              <a:off x="1375967" y="916749"/>
              <a:ext cx="9428021" cy="461665"/>
            </a:xfrm>
            <a:prstGeom prst="rect">
              <a:avLst/>
            </a:prstGeom>
            <a:noFill/>
          </p:spPr>
          <p:txBody>
            <a:bodyPr wrap="square" rtlCol="0">
              <a:spAutoFit/>
            </a:bodyPr>
            <a:lstStyle/>
            <a:p>
              <a:r>
                <a:rPr lang="en-US" sz="2400" dirty="0"/>
                <a:t>But the units of ꙍ need to be in “Radians/sec” , not “2∏ Radians/sec”…</a:t>
              </a:r>
            </a:p>
          </p:txBody>
        </p:sp>
        <p:sp>
          <p:nvSpPr>
            <p:cNvPr id="4" name="TextBox 3">
              <a:extLst>
                <a:ext uri="{FF2B5EF4-FFF2-40B4-BE49-F238E27FC236}">
                  <a16:creationId xmlns:a16="http://schemas.microsoft.com/office/drawing/2014/main" id="{37AD16E3-44FA-4FAA-8B21-E88542AFE9DC}"/>
                </a:ext>
              </a:extLst>
            </p:cNvPr>
            <p:cNvSpPr txBox="1"/>
            <p:nvPr/>
          </p:nvSpPr>
          <p:spPr>
            <a:xfrm>
              <a:off x="4435325" y="1572710"/>
              <a:ext cx="3309304" cy="1200329"/>
            </a:xfrm>
            <a:prstGeom prst="rect">
              <a:avLst/>
            </a:prstGeom>
            <a:noFill/>
          </p:spPr>
          <p:txBody>
            <a:bodyPr wrap="square" rtlCol="0">
              <a:spAutoFit/>
            </a:bodyPr>
            <a:lstStyle/>
            <a:p>
              <a:r>
                <a:rPr lang="en-US" sz="2400" dirty="0"/>
                <a:t>              2∏ Radians</a:t>
              </a:r>
            </a:p>
            <a:p>
              <a:r>
                <a:rPr lang="en-US" sz="2400" dirty="0"/>
                <a:t> ꙍ   =   -----------------</a:t>
              </a:r>
            </a:p>
            <a:p>
              <a:r>
                <a:rPr lang="en-US" sz="2400" dirty="0"/>
                <a:t>                    sec           </a:t>
              </a:r>
              <a:endParaRPr lang="en-US" dirty="0"/>
            </a:p>
          </p:txBody>
        </p:sp>
      </p:grpSp>
      <p:grpSp>
        <p:nvGrpSpPr>
          <p:cNvPr id="12" name="Group 11">
            <a:extLst>
              <a:ext uri="{FF2B5EF4-FFF2-40B4-BE49-F238E27FC236}">
                <a16:creationId xmlns:a16="http://schemas.microsoft.com/office/drawing/2014/main" id="{EF942B80-94F2-4FAD-B5BC-E302214CCF4C}"/>
              </a:ext>
            </a:extLst>
          </p:cNvPr>
          <p:cNvGrpSpPr/>
          <p:nvPr/>
        </p:nvGrpSpPr>
        <p:grpSpPr>
          <a:xfrm>
            <a:off x="1378634" y="2967335"/>
            <a:ext cx="9975166" cy="2341408"/>
            <a:chOff x="1378634" y="2967335"/>
            <a:chExt cx="9975166" cy="2341408"/>
          </a:xfrm>
        </p:grpSpPr>
        <p:sp>
          <p:nvSpPr>
            <p:cNvPr id="5" name="TextBox 4">
              <a:extLst>
                <a:ext uri="{FF2B5EF4-FFF2-40B4-BE49-F238E27FC236}">
                  <a16:creationId xmlns:a16="http://schemas.microsoft.com/office/drawing/2014/main" id="{895437BA-3FE0-4F92-B481-1C559F082241}"/>
                </a:ext>
              </a:extLst>
            </p:cNvPr>
            <p:cNvSpPr txBox="1"/>
            <p:nvPr/>
          </p:nvSpPr>
          <p:spPr>
            <a:xfrm>
              <a:off x="1378634" y="2967335"/>
              <a:ext cx="9975166" cy="830997"/>
            </a:xfrm>
            <a:prstGeom prst="rect">
              <a:avLst/>
            </a:prstGeom>
            <a:noFill/>
          </p:spPr>
          <p:txBody>
            <a:bodyPr wrap="square" rtlCol="0">
              <a:spAutoFit/>
            </a:bodyPr>
            <a:lstStyle/>
            <a:p>
              <a:r>
                <a:rPr lang="en-US" sz="2400" dirty="0"/>
                <a:t>The desired unitary result can be achieved by dividing each side of the equation  by “2∏” :</a:t>
              </a:r>
            </a:p>
          </p:txBody>
        </p:sp>
        <p:sp>
          <p:nvSpPr>
            <p:cNvPr id="6" name="TextBox 5">
              <a:extLst>
                <a:ext uri="{FF2B5EF4-FFF2-40B4-BE49-F238E27FC236}">
                  <a16:creationId xmlns:a16="http://schemas.microsoft.com/office/drawing/2014/main" id="{470A6665-678C-4BB2-A387-4DC6DBCC6707}"/>
                </a:ext>
              </a:extLst>
            </p:cNvPr>
            <p:cNvSpPr txBox="1"/>
            <p:nvPr/>
          </p:nvSpPr>
          <p:spPr>
            <a:xfrm>
              <a:off x="3302510" y="4108414"/>
              <a:ext cx="3361761" cy="1200329"/>
            </a:xfrm>
            <a:prstGeom prst="rect">
              <a:avLst/>
            </a:prstGeom>
            <a:noFill/>
          </p:spPr>
          <p:txBody>
            <a:bodyPr wrap="square" rtlCol="0">
              <a:spAutoFit/>
            </a:bodyPr>
            <a:lstStyle/>
            <a:p>
              <a:r>
                <a:rPr lang="en-US" sz="2400" dirty="0"/>
                <a:t>   </a:t>
              </a:r>
              <a:r>
                <a:rPr lang="en-US" sz="2400" dirty="0">
                  <a:solidFill>
                    <a:srgbClr val="7030A0"/>
                  </a:solidFill>
                </a:rPr>
                <a:t>ꙍ</a:t>
              </a:r>
              <a:r>
                <a:rPr lang="en-US" sz="2400" dirty="0"/>
                <a:t>           2∏ Radians</a:t>
              </a:r>
            </a:p>
            <a:p>
              <a:r>
                <a:rPr lang="en-US" sz="2400" dirty="0"/>
                <a:t> </a:t>
              </a:r>
              <a:r>
                <a:rPr lang="en-US" sz="2400" dirty="0">
                  <a:solidFill>
                    <a:srgbClr val="7030A0"/>
                  </a:solidFill>
                </a:rPr>
                <a:t>------</a:t>
              </a:r>
              <a:r>
                <a:rPr lang="en-US" sz="2400" dirty="0"/>
                <a:t>   =   -----------------</a:t>
              </a:r>
            </a:p>
            <a:p>
              <a:r>
                <a:rPr lang="en-US" sz="2400" dirty="0"/>
                <a:t>  </a:t>
              </a:r>
              <a:r>
                <a:rPr lang="en-US" sz="2400" dirty="0">
                  <a:solidFill>
                    <a:srgbClr val="7030A0"/>
                  </a:solidFill>
                </a:rPr>
                <a:t>2∏</a:t>
              </a:r>
              <a:r>
                <a:rPr lang="en-US" sz="2400" dirty="0"/>
                <a:t>              2∏  sec                   </a:t>
              </a:r>
              <a:endParaRPr lang="en-US" dirty="0"/>
            </a:p>
          </p:txBody>
        </p:sp>
      </p:grpSp>
      <p:grpSp>
        <p:nvGrpSpPr>
          <p:cNvPr id="9" name="Group 8">
            <a:extLst>
              <a:ext uri="{FF2B5EF4-FFF2-40B4-BE49-F238E27FC236}">
                <a16:creationId xmlns:a16="http://schemas.microsoft.com/office/drawing/2014/main" id="{57AAA7CC-C5BF-415B-B1E2-46C949F3E9FE}"/>
              </a:ext>
            </a:extLst>
          </p:cNvPr>
          <p:cNvGrpSpPr/>
          <p:nvPr/>
        </p:nvGrpSpPr>
        <p:grpSpPr>
          <a:xfrm>
            <a:off x="4512333" y="4108414"/>
            <a:ext cx="815928" cy="1223856"/>
            <a:chOff x="3710474" y="4108414"/>
            <a:chExt cx="815928" cy="1223856"/>
          </a:xfrm>
        </p:grpSpPr>
        <p:cxnSp>
          <p:nvCxnSpPr>
            <p:cNvPr id="7" name="Straight Connector 6">
              <a:extLst>
                <a:ext uri="{FF2B5EF4-FFF2-40B4-BE49-F238E27FC236}">
                  <a16:creationId xmlns:a16="http://schemas.microsoft.com/office/drawing/2014/main" id="{49471ECA-73F4-4432-A5B6-03DAAC5D9F08}"/>
                </a:ext>
              </a:extLst>
            </p:cNvPr>
            <p:cNvCxnSpPr/>
            <p:nvPr/>
          </p:nvCxnSpPr>
          <p:spPr>
            <a:xfrm flipH="1">
              <a:off x="3710474" y="4108414"/>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081A620-8F5C-43F7-B775-D9BBA1DD8538}"/>
                </a:ext>
              </a:extLst>
            </p:cNvPr>
            <p:cNvCxnSpPr/>
            <p:nvPr/>
          </p:nvCxnSpPr>
          <p:spPr>
            <a:xfrm flipH="1">
              <a:off x="3851153" y="4875383"/>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039669A2-3BDE-4FD5-866C-B7C12DADE9CA}"/>
              </a:ext>
            </a:extLst>
          </p:cNvPr>
          <p:cNvSpPr txBox="1"/>
          <p:nvPr/>
        </p:nvSpPr>
        <p:spPr>
          <a:xfrm>
            <a:off x="6366217" y="4108414"/>
            <a:ext cx="2467817" cy="1200329"/>
          </a:xfrm>
          <a:prstGeom prst="rect">
            <a:avLst/>
          </a:prstGeom>
          <a:noFill/>
        </p:spPr>
        <p:txBody>
          <a:bodyPr wrap="square" rtlCol="0">
            <a:spAutoFit/>
          </a:bodyPr>
          <a:lstStyle/>
          <a:p>
            <a:r>
              <a:rPr lang="en-US" sz="2400" dirty="0"/>
              <a:t>         Radians</a:t>
            </a:r>
          </a:p>
          <a:p>
            <a:r>
              <a:rPr lang="en-US" sz="2400" dirty="0"/>
              <a:t> =   --------------- </a:t>
            </a:r>
          </a:p>
          <a:p>
            <a:r>
              <a:rPr lang="en-US" sz="2400" dirty="0"/>
              <a:t>            sec</a:t>
            </a:r>
            <a:endParaRPr lang="en-US" dirty="0"/>
          </a:p>
        </p:txBody>
      </p:sp>
    </p:spTree>
    <p:extLst>
      <p:ext uri="{BB962C8B-B14F-4D97-AF65-F5344CB8AC3E}">
        <p14:creationId xmlns:p14="http://schemas.microsoft.com/office/powerpoint/2010/main" val="245767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ABD16-65BA-45CD-8D5D-86C0BCBA8C3E}"/>
              </a:ext>
            </a:extLst>
          </p:cNvPr>
          <p:cNvSpPr>
            <a:spLocks noGrp="1"/>
          </p:cNvSpPr>
          <p:nvPr>
            <p:ph type="sldNum" sz="quarter" idx="12"/>
          </p:nvPr>
        </p:nvSpPr>
        <p:spPr/>
        <p:txBody>
          <a:bodyPr/>
          <a:lstStyle/>
          <a:p>
            <a:fld id="{B8EB901A-F671-4D44-B90D-E3189B3B653F}" type="slidenum">
              <a:rPr lang="en-US" smtClean="0"/>
              <a:t>16</a:t>
            </a:fld>
            <a:endParaRPr lang="en-US"/>
          </a:p>
        </p:txBody>
      </p:sp>
      <p:grpSp>
        <p:nvGrpSpPr>
          <p:cNvPr id="4" name="Group 3">
            <a:extLst>
              <a:ext uri="{FF2B5EF4-FFF2-40B4-BE49-F238E27FC236}">
                <a16:creationId xmlns:a16="http://schemas.microsoft.com/office/drawing/2014/main" id="{D6A35D00-A920-436C-AD16-2136C638B901}"/>
              </a:ext>
            </a:extLst>
          </p:cNvPr>
          <p:cNvGrpSpPr/>
          <p:nvPr/>
        </p:nvGrpSpPr>
        <p:grpSpPr>
          <a:xfrm>
            <a:off x="1321605" y="1053075"/>
            <a:ext cx="10032195" cy="1634454"/>
            <a:chOff x="1507955" y="1291305"/>
            <a:chExt cx="8325362" cy="1634454"/>
          </a:xfrm>
        </p:grpSpPr>
        <p:sp>
          <p:nvSpPr>
            <p:cNvPr id="3" name="TextBox 2">
              <a:extLst>
                <a:ext uri="{FF2B5EF4-FFF2-40B4-BE49-F238E27FC236}">
                  <a16:creationId xmlns:a16="http://schemas.microsoft.com/office/drawing/2014/main" id="{4F7BAE73-BAE5-4F45-B28F-7CD15CEE7925}"/>
                </a:ext>
              </a:extLst>
            </p:cNvPr>
            <p:cNvSpPr txBox="1"/>
            <p:nvPr/>
          </p:nvSpPr>
          <p:spPr>
            <a:xfrm>
              <a:off x="2745980" y="1975319"/>
              <a:ext cx="5309323" cy="461665"/>
            </a:xfrm>
            <a:prstGeom prst="rect">
              <a:avLst/>
            </a:prstGeom>
            <a:noFill/>
          </p:spPr>
          <p:txBody>
            <a:bodyPr wrap="square" rtlCol="0">
              <a:spAutoFit/>
            </a:bodyPr>
            <a:lstStyle/>
            <a:p>
              <a:r>
                <a:rPr lang="en-US" sz="2400" dirty="0"/>
                <a:t>Circumference  =   ∏   x   Diameter     </a:t>
              </a:r>
              <a:endParaRPr lang="en-US" dirty="0"/>
            </a:p>
          </p:txBody>
        </p:sp>
        <p:sp>
          <p:nvSpPr>
            <p:cNvPr id="7" name="TextBox 6">
              <a:extLst>
                <a:ext uri="{FF2B5EF4-FFF2-40B4-BE49-F238E27FC236}">
                  <a16:creationId xmlns:a16="http://schemas.microsoft.com/office/drawing/2014/main" id="{7F937858-868A-408E-BE7B-CBB8109E1C34}"/>
                </a:ext>
              </a:extLst>
            </p:cNvPr>
            <p:cNvSpPr txBox="1"/>
            <p:nvPr/>
          </p:nvSpPr>
          <p:spPr>
            <a:xfrm>
              <a:off x="1507955" y="1291305"/>
              <a:ext cx="8325362" cy="830997"/>
            </a:xfrm>
            <a:prstGeom prst="rect">
              <a:avLst/>
            </a:prstGeom>
            <a:noFill/>
          </p:spPr>
          <p:txBody>
            <a:bodyPr wrap="square" rtlCol="0">
              <a:spAutoFit/>
            </a:bodyPr>
            <a:lstStyle/>
            <a:p>
              <a:r>
                <a:rPr lang="en-US" sz="2400" dirty="0"/>
                <a:t>From basic geometry, the circumference of the disk is calculated as follows:</a:t>
              </a:r>
            </a:p>
          </p:txBody>
        </p:sp>
        <p:sp>
          <p:nvSpPr>
            <p:cNvPr id="13" name="TextBox 12">
              <a:extLst>
                <a:ext uri="{FF2B5EF4-FFF2-40B4-BE49-F238E27FC236}">
                  <a16:creationId xmlns:a16="http://schemas.microsoft.com/office/drawing/2014/main" id="{1AAF8BF0-3377-4B70-A33D-E8965F4B8DE8}"/>
                </a:ext>
              </a:extLst>
            </p:cNvPr>
            <p:cNvSpPr txBox="1"/>
            <p:nvPr/>
          </p:nvSpPr>
          <p:spPr>
            <a:xfrm>
              <a:off x="2745980" y="2464094"/>
              <a:ext cx="3834200" cy="461665"/>
            </a:xfrm>
            <a:prstGeom prst="rect">
              <a:avLst/>
            </a:prstGeom>
            <a:noFill/>
          </p:spPr>
          <p:txBody>
            <a:bodyPr wrap="square" rtlCol="0">
              <a:spAutoFit/>
            </a:bodyPr>
            <a:lstStyle/>
            <a:p>
              <a:r>
                <a:rPr lang="en-US" sz="2400" dirty="0"/>
                <a:t>Diameter   =   2  x  Radius</a:t>
              </a:r>
            </a:p>
          </p:txBody>
        </p:sp>
      </p:grpSp>
      <p:grpSp>
        <p:nvGrpSpPr>
          <p:cNvPr id="5" name="Group 4">
            <a:extLst>
              <a:ext uri="{FF2B5EF4-FFF2-40B4-BE49-F238E27FC236}">
                <a16:creationId xmlns:a16="http://schemas.microsoft.com/office/drawing/2014/main" id="{7DDF7168-03F0-4880-994F-C70F3C334054}"/>
              </a:ext>
            </a:extLst>
          </p:cNvPr>
          <p:cNvGrpSpPr/>
          <p:nvPr/>
        </p:nvGrpSpPr>
        <p:grpSpPr>
          <a:xfrm>
            <a:off x="1519312" y="3006770"/>
            <a:ext cx="7691954" cy="1146997"/>
            <a:chOff x="1507955" y="3326509"/>
            <a:chExt cx="6383279" cy="1146997"/>
          </a:xfrm>
        </p:grpSpPr>
        <p:sp>
          <p:nvSpPr>
            <p:cNvPr id="12" name="TextBox 11">
              <a:extLst>
                <a:ext uri="{FF2B5EF4-FFF2-40B4-BE49-F238E27FC236}">
                  <a16:creationId xmlns:a16="http://schemas.microsoft.com/office/drawing/2014/main" id="{E13A9226-D2E1-4498-AAF8-6399BBB58B66}"/>
                </a:ext>
              </a:extLst>
            </p:cNvPr>
            <p:cNvSpPr txBox="1"/>
            <p:nvPr/>
          </p:nvSpPr>
          <p:spPr>
            <a:xfrm>
              <a:off x="1507955" y="3326509"/>
              <a:ext cx="6383279" cy="461665"/>
            </a:xfrm>
            <a:prstGeom prst="rect">
              <a:avLst/>
            </a:prstGeom>
            <a:noFill/>
          </p:spPr>
          <p:txBody>
            <a:bodyPr wrap="square" rtlCol="0">
              <a:spAutoFit/>
            </a:bodyPr>
            <a:lstStyle/>
            <a:p>
              <a:r>
                <a:rPr lang="en-US" sz="2400" dirty="0"/>
                <a:t>So, circumference can be expressed as:</a:t>
              </a:r>
            </a:p>
          </p:txBody>
        </p:sp>
        <p:sp>
          <p:nvSpPr>
            <p:cNvPr id="18" name="TextBox 17">
              <a:extLst>
                <a:ext uri="{FF2B5EF4-FFF2-40B4-BE49-F238E27FC236}">
                  <a16:creationId xmlns:a16="http://schemas.microsoft.com/office/drawing/2014/main" id="{371EDC3A-34F9-4899-92AC-05A2BF92943A}"/>
                </a:ext>
              </a:extLst>
            </p:cNvPr>
            <p:cNvSpPr txBox="1"/>
            <p:nvPr/>
          </p:nvSpPr>
          <p:spPr>
            <a:xfrm>
              <a:off x="2581911" y="4011841"/>
              <a:ext cx="5309323" cy="461665"/>
            </a:xfrm>
            <a:prstGeom prst="rect">
              <a:avLst/>
            </a:prstGeom>
            <a:noFill/>
          </p:spPr>
          <p:txBody>
            <a:bodyPr wrap="square" rtlCol="0">
              <a:spAutoFit/>
            </a:bodyPr>
            <a:lstStyle/>
            <a:p>
              <a:r>
                <a:rPr lang="en-US" sz="2400" dirty="0"/>
                <a:t>Circumference  =   ∏   x   2   x   Radius     </a:t>
              </a:r>
              <a:endParaRPr lang="en-US" dirty="0"/>
            </a:p>
          </p:txBody>
        </p:sp>
      </p:grpSp>
      <p:grpSp>
        <p:nvGrpSpPr>
          <p:cNvPr id="9" name="Group 8">
            <a:extLst>
              <a:ext uri="{FF2B5EF4-FFF2-40B4-BE49-F238E27FC236}">
                <a16:creationId xmlns:a16="http://schemas.microsoft.com/office/drawing/2014/main" id="{BD8727BE-775C-4ACE-BF92-333E623FD59D}"/>
              </a:ext>
            </a:extLst>
          </p:cNvPr>
          <p:cNvGrpSpPr/>
          <p:nvPr/>
        </p:nvGrpSpPr>
        <p:grpSpPr>
          <a:xfrm>
            <a:off x="1519312" y="4363366"/>
            <a:ext cx="7691954" cy="1100147"/>
            <a:chOff x="1507955" y="4626833"/>
            <a:chExt cx="6383279" cy="1100147"/>
          </a:xfrm>
        </p:grpSpPr>
        <p:sp>
          <p:nvSpPr>
            <p:cNvPr id="19" name="TextBox 18">
              <a:extLst>
                <a:ext uri="{FF2B5EF4-FFF2-40B4-BE49-F238E27FC236}">
                  <a16:creationId xmlns:a16="http://schemas.microsoft.com/office/drawing/2014/main" id="{32009D06-D6A8-44CC-8712-26C9E402CCA8}"/>
                </a:ext>
              </a:extLst>
            </p:cNvPr>
            <p:cNvSpPr txBox="1"/>
            <p:nvPr/>
          </p:nvSpPr>
          <p:spPr>
            <a:xfrm>
              <a:off x="1507955" y="4626833"/>
              <a:ext cx="6383279" cy="461665"/>
            </a:xfrm>
            <a:prstGeom prst="rect">
              <a:avLst/>
            </a:prstGeom>
            <a:noFill/>
          </p:spPr>
          <p:txBody>
            <a:bodyPr wrap="square" rtlCol="0">
              <a:spAutoFit/>
            </a:bodyPr>
            <a:lstStyle/>
            <a:p>
              <a:r>
                <a:rPr lang="en-US" sz="2400" dirty="0"/>
                <a:t>Or, in shorthand notation:</a:t>
              </a:r>
            </a:p>
          </p:txBody>
        </p:sp>
        <p:sp>
          <p:nvSpPr>
            <p:cNvPr id="20" name="TextBox 19">
              <a:extLst>
                <a:ext uri="{FF2B5EF4-FFF2-40B4-BE49-F238E27FC236}">
                  <a16:creationId xmlns:a16="http://schemas.microsoft.com/office/drawing/2014/main" id="{321D295B-853E-4A93-BA70-F0D3410E944C}"/>
                </a:ext>
              </a:extLst>
            </p:cNvPr>
            <p:cNvSpPr txBox="1"/>
            <p:nvPr/>
          </p:nvSpPr>
          <p:spPr>
            <a:xfrm>
              <a:off x="2581910" y="5265315"/>
              <a:ext cx="5309323" cy="461665"/>
            </a:xfrm>
            <a:prstGeom prst="rect">
              <a:avLst/>
            </a:prstGeom>
            <a:noFill/>
          </p:spPr>
          <p:txBody>
            <a:bodyPr wrap="square" rtlCol="0">
              <a:spAutoFit/>
            </a:bodyPr>
            <a:lstStyle/>
            <a:p>
              <a:r>
                <a:rPr lang="en-US" sz="2400" b="1" dirty="0">
                  <a:solidFill>
                    <a:srgbClr val="FF0000"/>
                  </a:solidFill>
                </a:rPr>
                <a:t>Circumference  =   2∏ R     </a:t>
              </a:r>
              <a:endParaRPr lang="en-US" b="1" dirty="0">
                <a:solidFill>
                  <a:srgbClr val="FF0000"/>
                </a:solidFill>
              </a:endParaRPr>
            </a:p>
          </p:txBody>
        </p:sp>
      </p:grpSp>
    </p:spTree>
    <p:extLst>
      <p:ext uri="{BB962C8B-B14F-4D97-AF65-F5344CB8AC3E}">
        <p14:creationId xmlns:p14="http://schemas.microsoft.com/office/powerpoint/2010/main" val="335679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ABD16-65BA-45CD-8D5D-86C0BCBA8C3E}"/>
              </a:ext>
            </a:extLst>
          </p:cNvPr>
          <p:cNvSpPr>
            <a:spLocks noGrp="1"/>
          </p:cNvSpPr>
          <p:nvPr>
            <p:ph type="sldNum" sz="quarter" idx="12"/>
          </p:nvPr>
        </p:nvSpPr>
        <p:spPr/>
        <p:txBody>
          <a:bodyPr/>
          <a:lstStyle/>
          <a:p>
            <a:fld id="{B8EB901A-F671-4D44-B90D-E3189B3B653F}" type="slidenum">
              <a:rPr lang="en-US" smtClean="0"/>
              <a:t>17</a:t>
            </a:fld>
            <a:endParaRPr lang="en-US"/>
          </a:p>
        </p:txBody>
      </p:sp>
      <p:grpSp>
        <p:nvGrpSpPr>
          <p:cNvPr id="10" name="Group 9">
            <a:extLst>
              <a:ext uri="{FF2B5EF4-FFF2-40B4-BE49-F238E27FC236}">
                <a16:creationId xmlns:a16="http://schemas.microsoft.com/office/drawing/2014/main" id="{80E39AE7-C889-4FC9-AB60-A5E1A51EA19A}"/>
              </a:ext>
            </a:extLst>
          </p:cNvPr>
          <p:cNvGrpSpPr/>
          <p:nvPr/>
        </p:nvGrpSpPr>
        <p:grpSpPr>
          <a:xfrm>
            <a:off x="1179185" y="991048"/>
            <a:ext cx="10174615" cy="2893091"/>
            <a:chOff x="1179185" y="991048"/>
            <a:chExt cx="10174615" cy="2893091"/>
          </a:xfrm>
        </p:grpSpPr>
        <p:sp>
          <p:nvSpPr>
            <p:cNvPr id="12" name="TextBox 11">
              <a:extLst>
                <a:ext uri="{FF2B5EF4-FFF2-40B4-BE49-F238E27FC236}">
                  <a16:creationId xmlns:a16="http://schemas.microsoft.com/office/drawing/2014/main" id="{8B85D530-4651-4BF3-8134-4A1B51F8E9AE}"/>
                </a:ext>
              </a:extLst>
            </p:cNvPr>
            <p:cNvSpPr txBox="1"/>
            <p:nvPr/>
          </p:nvSpPr>
          <p:spPr>
            <a:xfrm>
              <a:off x="2575836" y="2011985"/>
              <a:ext cx="7459579" cy="461665"/>
            </a:xfrm>
            <a:prstGeom prst="rect">
              <a:avLst/>
            </a:prstGeom>
            <a:noFill/>
          </p:spPr>
          <p:txBody>
            <a:bodyPr wrap="square" rtlCol="0">
              <a:spAutoFit/>
            </a:bodyPr>
            <a:lstStyle/>
            <a:p>
              <a:r>
                <a:rPr lang="en-US" sz="2400" dirty="0"/>
                <a:t>Velocity</a:t>
              </a:r>
              <a:r>
                <a:rPr lang="en-US" sz="2400" baseline="-25000" dirty="0"/>
                <a:t>Linear</a:t>
              </a:r>
              <a:r>
                <a:rPr lang="en-US" sz="2400" dirty="0"/>
                <a:t>   =   Velocity</a:t>
              </a:r>
              <a:r>
                <a:rPr lang="en-US" sz="2400" baseline="-25000" dirty="0"/>
                <a:t>Rotational</a:t>
              </a:r>
              <a:r>
                <a:rPr lang="en-US" sz="2400" dirty="0"/>
                <a:t>   x   Circumference    </a:t>
              </a:r>
            </a:p>
          </p:txBody>
        </p:sp>
        <p:grpSp>
          <p:nvGrpSpPr>
            <p:cNvPr id="5" name="Group 4">
              <a:extLst>
                <a:ext uri="{FF2B5EF4-FFF2-40B4-BE49-F238E27FC236}">
                  <a16:creationId xmlns:a16="http://schemas.microsoft.com/office/drawing/2014/main" id="{BCD7D3AC-CD10-4B62-89D0-D057CFAE68C5}"/>
                </a:ext>
              </a:extLst>
            </p:cNvPr>
            <p:cNvGrpSpPr/>
            <p:nvPr/>
          </p:nvGrpSpPr>
          <p:grpSpPr>
            <a:xfrm>
              <a:off x="1179185" y="991048"/>
              <a:ext cx="10174615" cy="2893091"/>
              <a:chOff x="1179185" y="991048"/>
              <a:chExt cx="10174615" cy="2893091"/>
            </a:xfrm>
          </p:grpSpPr>
          <p:sp>
            <p:nvSpPr>
              <p:cNvPr id="7" name="TextBox 6">
                <a:extLst>
                  <a:ext uri="{FF2B5EF4-FFF2-40B4-BE49-F238E27FC236}">
                    <a16:creationId xmlns:a16="http://schemas.microsoft.com/office/drawing/2014/main" id="{7F937858-868A-408E-BE7B-CBB8109E1C34}"/>
                  </a:ext>
                </a:extLst>
              </p:cNvPr>
              <p:cNvSpPr txBox="1"/>
              <p:nvPr/>
            </p:nvSpPr>
            <p:spPr>
              <a:xfrm>
                <a:off x="1179185" y="991048"/>
                <a:ext cx="10174615" cy="830997"/>
              </a:xfrm>
              <a:prstGeom prst="rect">
                <a:avLst/>
              </a:prstGeom>
              <a:noFill/>
            </p:spPr>
            <p:txBody>
              <a:bodyPr wrap="square" rtlCol="0">
                <a:spAutoFit/>
              </a:bodyPr>
              <a:lstStyle/>
              <a:p>
                <a:r>
                  <a:rPr lang="en-US" sz="2400" dirty="0"/>
                  <a:t>Inserting the new definitions for the various parameters into the Linear Velocity equation yields:</a:t>
                </a:r>
              </a:p>
            </p:txBody>
          </p:sp>
          <p:sp>
            <p:nvSpPr>
              <p:cNvPr id="18" name="TextBox 17">
                <a:extLst>
                  <a:ext uri="{FF2B5EF4-FFF2-40B4-BE49-F238E27FC236}">
                    <a16:creationId xmlns:a16="http://schemas.microsoft.com/office/drawing/2014/main" id="{7E64F5AC-AE0D-4089-8608-124DD9AA5A61}"/>
                  </a:ext>
                </a:extLst>
              </p:cNvPr>
              <p:cNvSpPr txBox="1"/>
              <p:nvPr/>
            </p:nvSpPr>
            <p:spPr>
              <a:xfrm>
                <a:off x="3481317" y="2683810"/>
                <a:ext cx="4832690" cy="1200329"/>
              </a:xfrm>
              <a:prstGeom prst="rect">
                <a:avLst/>
              </a:prstGeom>
              <a:noFill/>
            </p:spPr>
            <p:txBody>
              <a:bodyPr wrap="square" rtlCol="0">
                <a:spAutoFit/>
              </a:bodyPr>
              <a:lstStyle/>
              <a:p>
                <a:r>
                  <a:rPr lang="en-US" sz="2400" dirty="0"/>
                  <a:t>                                 </a:t>
                </a:r>
                <a:r>
                  <a:rPr lang="en-US" sz="2400" b="1" dirty="0">
                    <a:solidFill>
                      <a:srgbClr val="7030A0"/>
                    </a:solidFill>
                  </a:rPr>
                  <a:t>ꙍ</a:t>
                </a:r>
              </a:p>
              <a:p>
                <a:r>
                  <a:rPr lang="en-US" sz="2400" dirty="0"/>
                  <a:t>Velocity</a:t>
                </a:r>
                <a:r>
                  <a:rPr lang="en-US" sz="2400" baseline="-25000" dirty="0"/>
                  <a:t>Linear</a:t>
                </a:r>
                <a:r>
                  <a:rPr lang="en-US" sz="2400" dirty="0"/>
                  <a:t>   =   </a:t>
                </a:r>
                <a:r>
                  <a:rPr lang="en-US" sz="2400" dirty="0">
                    <a:solidFill>
                      <a:srgbClr val="7030A0"/>
                    </a:solidFill>
                  </a:rPr>
                  <a:t>--------</a:t>
                </a:r>
                <a:r>
                  <a:rPr lang="en-US" sz="2400" dirty="0"/>
                  <a:t>   x   </a:t>
                </a:r>
                <a:r>
                  <a:rPr lang="en-US" sz="2400" b="1" dirty="0">
                    <a:solidFill>
                      <a:srgbClr val="FF0000"/>
                    </a:solidFill>
                  </a:rPr>
                  <a:t>2∏ R </a:t>
                </a:r>
                <a:r>
                  <a:rPr lang="en-US" sz="2400" dirty="0">
                    <a:solidFill>
                      <a:srgbClr val="FF0000"/>
                    </a:solidFill>
                  </a:rPr>
                  <a:t>  </a:t>
                </a:r>
              </a:p>
              <a:p>
                <a:r>
                  <a:rPr lang="en-US" sz="2400" dirty="0"/>
                  <a:t>                                </a:t>
                </a:r>
                <a:r>
                  <a:rPr lang="en-US" sz="2400" b="1" dirty="0">
                    <a:solidFill>
                      <a:srgbClr val="7030A0"/>
                    </a:solidFill>
                  </a:rPr>
                  <a:t>2∏</a:t>
                </a:r>
                <a:r>
                  <a:rPr lang="en-US" sz="2400" dirty="0"/>
                  <a:t> </a:t>
                </a:r>
              </a:p>
            </p:txBody>
          </p:sp>
        </p:grpSp>
      </p:grpSp>
      <p:grpSp>
        <p:nvGrpSpPr>
          <p:cNvPr id="9" name="Group 8">
            <a:extLst>
              <a:ext uri="{FF2B5EF4-FFF2-40B4-BE49-F238E27FC236}">
                <a16:creationId xmlns:a16="http://schemas.microsoft.com/office/drawing/2014/main" id="{CD9D7029-0379-453A-AA31-C4A7EABA23EB}"/>
              </a:ext>
            </a:extLst>
          </p:cNvPr>
          <p:cNvGrpSpPr/>
          <p:nvPr/>
        </p:nvGrpSpPr>
        <p:grpSpPr>
          <a:xfrm>
            <a:off x="1179185" y="3055944"/>
            <a:ext cx="7778218" cy="2538910"/>
            <a:chOff x="1008692" y="2955841"/>
            <a:chExt cx="7778218" cy="2538910"/>
          </a:xfrm>
        </p:grpSpPr>
        <p:grpSp>
          <p:nvGrpSpPr>
            <p:cNvPr id="4" name="Group 3">
              <a:extLst>
                <a:ext uri="{FF2B5EF4-FFF2-40B4-BE49-F238E27FC236}">
                  <a16:creationId xmlns:a16="http://schemas.microsoft.com/office/drawing/2014/main" id="{8FD4B63B-3531-41F7-A0B6-F788F8BD5E86}"/>
                </a:ext>
              </a:extLst>
            </p:cNvPr>
            <p:cNvGrpSpPr/>
            <p:nvPr/>
          </p:nvGrpSpPr>
          <p:grpSpPr>
            <a:xfrm>
              <a:off x="1008692" y="4224738"/>
              <a:ext cx="7778218" cy="1270013"/>
              <a:chOff x="1008692" y="4224738"/>
              <a:chExt cx="7778218" cy="1270013"/>
            </a:xfrm>
          </p:grpSpPr>
          <p:sp>
            <p:nvSpPr>
              <p:cNvPr id="6" name="TextBox 5">
                <a:extLst>
                  <a:ext uri="{FF2B5EF4-FFF2-40B4-BE49-F238E27FC236}">
                    <a16:creationId xmlns:a16="http://schemas.microsoft.com/office/drawing/2014/main" id="{D3567EFA-58BB-4875-939C-B79C7923741E}"/>
                  </a:ext>
                </a:extLst>
              </p:cNvPr>
              <p:cNvSpPr txBox="1"/>
              <p:nvPr/>
            </p:nvSpPr>
            <p:spPr>
              <a:xfrm>
                <a:off x="4675524" y="5033086"/>
                <a:ext cx="3862019" cy="461665"/>
              </a:xfrm>
              <a:prstGeom prst="rect">
                <a:avLst/>
              </a:prstGeom>
              <a:noFill/>
            </p:spPr>
            <p:txBody>
              <a:bodyPr wrap="square" rtlCol="0">
                <a:spAutoFit/>
              </a:bodyPr>
              <a:lstStyle/>
              <a:p>
                <a:r>
                  <a:rPr lang="en-US" sz="2400" dirty="0"/>
                  <a:t>Velocity</a:t>
                </a:r>
                <a:r>
                  <a:rPr lang="en-US" sz="2400" baseline="-25000" dirty="0"/>
                  <a:t>Linear</a:t>
                </a:r>
                <a:r>
                  <a:rPr lang="en-US" sz="2400" dirty="0"/>
                  <a:t>   =   </a:t>
                </a:r>
                <a:r>
                  <a:rPr lang="en-US" sz="2400" b="1" dirty="0">
                    <a:solidFill>
                      <a:srgbClr val="7030A0"/>
                    </a:solidFill>
                  </a:rPr>
                  <a:t>ꙍ </a:t>
                </a:r>
                <a:r>
                  <a:rPr lang="en-US" sz="2400" b="1" dirty="0">
                    <a:solidFill>
                      <a:srgbClr val="FF0000"/>
                    </a:solidFill>
                  </a:rPr>
                  <a:t>R</a:t>
                </a:r>
                <a:r>
                  <a:rPr lang="en-US" sz="2400" dirty="0"/>
                  <a:t>     </a:t>
                </a:r>
              </a:p>
            </p:txBody>
          </p:sp>
          <p:sp>
            <p:nvSpPr>
              <p:cNvPr id="8" name="TextBox 7">
                <a:extLst>
                  <a:ext uri="{FF2B5EF4-FFF2-40B4-BE49-F238E27FC236}">
                    <a16:creationId xmlns:a16="http://schemas.microsoft.com/office/drawing/2014/main" id="{73EA48BA-D191-4D62-9DEC-D0846943627F}"/>
                  </a:ext>
                </a:extLst>
              </p:cNvPr>
              <p:cNvSpPr txBox="1"/>
              <p:nvPr/>
            </p:nvSpPr>
            <p:spPr>
              <a:xfrm>
                <a:off x="1008692" y="4224738"/>
                <a:ext cx="7778218" cy="461665"/>
              </a:xfrm>
              <a:prstGeom prst="rect">
                <a:avLst/>
              </a:prstGeom>
              <a:noFill/>
            </p:spPr>
            <p:txBody>
              <a:bodyPr wrap="square" rtlCol="0">
                <a:spAutoFit/>
              </a:bodyPr>
              <a:lstStyle/>
              <a:p>
                <a:r>
                  <a:rPr lang="en-US" sz="2400" dirty="0"/>
                  <a:t>Cancelling terms yields the following:</a:t>
                </a:r>
              </a:p>
            </p:txBody>
          </p:sp>
        </p:grpSp>
        <p:grpSp>
          <p:nvGrpSpPr>
            <p:cNvPr id="19" name="Group 18">
              <a:extLst>
                <a:ext uri="{FF2B5EF4-FFF2-40B4-BE49-F238E27FC236}">
                  <a16:creationId xmlns:a16="http://schemas.microsoft.com/office/drawing/2014/main" id="{C0CFFBA7-8E16-4219-A888-E9343737C1D0}"/>
                </a:ext>
              </a:extLst>
            </p:cNvPr>
            <p:cNvGrpSpPr/>
            <p:nvPr/>
          </p:nvGrpSpPr>
          <p:grpSpPr>
            <a:xfrm>
              <a:off x="5413401" y="2955841"/>
              <a:ext cx="1868382" cy="862571"/>
              <a:chOff x="3634177" y="4392209"/>
              <a:chExt cx="1868382" cy="862571"/>
            </a:xfrm>
          </p:grpSpPr>
          <p:cxnSp>
            <p:nvCxnSpPr>
              <p:cNvPr id="20" name="Straight Connector 19">
                <a:extLst>
                  <a:ext uri="{FF2B5EF4-FFF2-40B4-BE49-F238E27FC236}">
                    <a16:creationId xmlns:a16="http://schemas.microsoft.com/office/drawing/2014/main" id="{3740BE8D-8078-498B-8272-917A8072356E}"/>
                  </a:ext>
                </a:extLst>
              </p:cNvPr>
              <p:cNvCxnSpPr/>
              <p:nvPr/>
            </p:nvCxnSpPr>
            <p:spPr>
              <a:xfrm flipH="1">
                <a:off x="4827310" y="4392209"/>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FB3FA2-389E-430E-B9E5-76BB32D5964A}"/>
                  </a:ext>
                </a:extLst>
              </p:cNvPr>
              <p:cNvCxnSpPr/>
              <p:nvPr/>
            </p:nvCxnSpPr>
            <p:spPr>
              <a:xfrm flipH="1">
                <a:off x="3634177" y="4797893"/>
                <a:ext cx="675249" cy="4568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2393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4CB276-1E64-43B7-8476-C538BF7CE2B8}"/>
              </a:ext>
            </a:extLst>
          </p:cNvPr>
          <p:cNvSpPr>
            <a:spLocks noGrp="1"/>
          </p:cNvSpPr>
          <p:nvPr>
            <p:ph type="sldNum" sz="quarter" idx="12"/>
          </p:nvPr>
        </p:nvSpPr>
        <p:spPr/>
        <p:txBody>
          <a:bodyPr/>
          <a:lstStyle/>
          <a:p>
            <a:fld id="{B8EB901A-F671-4D44-B90D-E3189B3B653F}" type="slidenum">
              <a:rPr lang="en-US" smtClean="0"/>
              <a:t>18</a:t>
            </a:fld>
            <a:endParaRPr lang="en-US"/>
          </a:p>
        </p:txBody>
      </p:sp>
      <p:sp>
        <p:nvSpPr>
          <p:cNvPr id="3" name="TextBox 2">
            <a:extLst>
              <a:ext uri="{FF2B5EF4-FFF2-40B4-BE49-F238E27FC236}">
                <a16:creationId xmlns:a16="http://schemas.microsoft.com/office/drawing/2014/main" id="{BF9779BC-BBD3-4D58-8235-49D9D302829A}"/>
              </a:ext>
            </a:extLst>
          </p:cNvPr>
          <p:cNvSpPr txBox="1"/>
          <p:nvPr/>
        </p:nvSpPr>
        <p:spPr>
          <a:xfrm>
            <a:off x="4678710" y="1628503"/>
            <a:ext cx="2834579" cy="461665"/>
          </a:xfrm>
          <a:prstGeom prst="rect">
            <a:avLst/>
          </a:prstGeom>
          <a:noFill/>
        </p:spPr>
        <p:txBody>
          <a:bodyPr wrap="square" rtlCol="0">
            <a:spAutoFit/>
          </a:bodyPr>
          <a:lstStyle/>
          <a:p>
            <a:r>
              <a:rPr lang="en-US" sz="2400" dirty="0"/>
              <a:t>Linear Velocity   =  v</a:t>
            </a:r>
          </a:p>
        </p:txBody>
      </p:sp>
      <p:sp>
        <p:nvSpPr>
          <p:cNvPr id="4" name="TextBox 3">
            <a:extLst>
              <a:ext uri="{FF2B5EF4-FFF2-40B4-BE49-F238E27FC236}">
                <a16:creationId xmlns:a16="http://schemas.microsoft.com/office/drawing/2014/main" id="{EFB0ACC2-C822-4585-8859-7CB2016CA0F8}"/>
              </a:ext>
            </a:extLst>
          </p:cNvPr>
          <p:cNvSpPr txBox="1"/>
          <p:nvPr/>
        </p:nvSpPr>
        <p:spPr>
          <a:xfrm>
            <a:off x="1363579" y="853719"/>
            <a:ext cx="7611609" cy="461665"/>
          </a:xfrm>
          <a:prstGeom prst="rect">
            <a:avLst/>
          </a:prstGeom>
          <a:noFill/>
        </p:spPr>
        <p:txBody>
          <a:bodyPr wrap="square" rtlCol="0">
            <a:spAutoFit/>
          </a:bodyPr>
          <a:lstStyle/>
          <a:p>
            <a:r>
              <a:rPr lang="en-US" sz="2400" dirty="0"/>
              <a:t>And finally, establishing a variable for Linear Velocity:</a:t>
            </a:r>
          </a:p>
        </p:txBody>
      </p:sp>
      <p:grpSp>
        <p:nvGrpSpPr>
          <p:cNvPr id="11" name="Group 10">
            <a:extLst>
              <a:ext uri="{FF2B5EF4-FFF2-40B4-BE49-F238E27FC236}">
                <a16:creationId xmlns:a16="http://schemas.microsoft.com/office/drawing/2014/main" id="{7B618AC5-47E1-4E6B-AEC1-E3E687FB8A01}"/>
              </a:ext>
            </a:extLst>
          </p:cNvPr>
          <p:cNvGrpSpPr/>
          <p:nvPr/>
        </p:nvGrpSpPr>
        <p:grpSpPr>
          <a:xfrm>
            <a:off x="1357777" y="2344086"/>
            <a:ext cx="9840106" cy="1628867"/>
            <a:chOff x="1357777" y="2344086"/>
            <a:chExt cx="9840106" cy="1628867"/>
          </a:xfrm>
        </p:grpSpPr>
        <p:sp>
          <p:nvSpPr>
            <p:cNvPr id="9" name="TextBox 8">
              <a:extLst>
                <a:ext uri="{FF2B5EF4-FFF2-40B4-BE49-F238E27FC236}">
                  <a16:creationId xmlns:a16="http://schemas.microsoft.com/office/drawing/2014/main" id="{61BF9D4F-B0A6-4BA0-AF43-9ED3C8ADF4F7}"/>
                </a:ext>
              </a:extLst>
            </p:cNvPr>
            <p:cNvSpPr txBox="1"/>
            <p:nvPr/>
          </p:nvSpPr>
          <p:spPr>
            <a:xfrm>
              <a:off x="5161700" y="3511288"/>
              <a:ext cx="1868597" cy="461665"/>
            </a:xfrm>
            <a:prstGeom prst="rect">
              <a:avLst/>
            </a:prstGeom>
            <a:noFill/>
          </p:spPr>
          <p:txBody>
            <a:bodyPr wrap="square" rtlCol="0">
              <a:spAutoFit/>
            </a:bodyPr>
            <a:lstStyle/>
            <a:p>
              <a:r>
                <a:rPr lang="en-US" sz="2400" b="1" dirty="0"/>
                <a:t>v </a:t>
              </a:r>
              <a:r>
                <a:rPr lang="en-US" sz="2400" dirty="0"/>
                <a:t>  =   </a:t>
              </a:r>
              <a:r>
                <a:rPr lang="en-US" sz="2400" b="1" dirty="0"/>
                <a:t>ꙍ R</a:t>
              </a:r>
              <a:endParaRPr lang="en-US" sz="2400" dirty="0"/>
            </a:p>
          </p:txBody>
        </p:sp>
        <p:sp>
          <p:nvSpPr>
            <p:cNvPr id="10" name="TextBox 9">
              <a:extLst>
                <a:ext uri="{FF2B5EF4-FFF2-40B4-BE49-F238E27FC236}">
                  <a16:creationId xmlns:a16="http://schemas.microsoft.com/office/drawing/2014/main" id="{EA1623E8-9BC0-41D2-890D-CECD4654CF7E}"/>
                </a:ext>
              </a:extLst>
            </p:cNvPr>
            <p:cNvSpPr txBox="1"/>
            <p:nvPr/>
          </p:nvSpPr>
          <p:spPr>
            <a:xfrm>
              <a:off x="1357777" y="2344086"/>
              <a:ext cx="9840106" cy="830997"/>
            </a:xfrm>
            <a:prstGeom prst="rect">
              <a:avLst/>
            </a:prstGeom>
            <a:noFill/>
          </p:spPr>
          <p:txBody>
            <a:bodyPr wrap="square" rtlCol="0">
              <a:spAutoFit/>
            </a:bodyPr>
            <a:lstStyle/>
            <a:p>
              <a:r>
                <a:rPr lang="en-US" sz="2400" dirty="0"/>
                <a:t>The relationship between Linear Velocity and Rotational Velocity can be now be expressed in a relatively simple equation:</a:t>
              </a:r>
            </a:p>
          </p:txBody>
        </p:sp>
      </p:grpSp>
    </p:spTree>
    <p:extLst>
      <p:ext uri="{BB962C8B-B14F-4D97-AF65-F5344CB8AC3E}">
        <p14:creationId xmlns:p14="http://schemas.microsoft.com/office/powerpoint/2010/main" val="7703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8E2F4EA-1E80-4418-B0B5-B3680C4E040A}"/>
              </a:ext>
            </a:extLst>
          </p:cNvPr>
          <p:cNvSpPr>
            <a:spLocks noGrp="1"/>
          </p:cNvSpPr>
          <p:nvPr>
            <p:ph type="sldNum" sz="quarter" idx="12"/>
          </p:nvPr>
        </p:nvSpPr>
        <p:spPr/>
        <p:txBody>
          <a:bodyPr/>
          <a:lstStyle/>
          <a:p>
            <a:fld id="{B8EB901A-F671-4D44-B90D-E3189B3B653F}" type="slidenum">
              <a:rPr lang="en-US" smtClean="0"/>
              <a:t>19</a:t>
            </a:fld>
            <a:endParaRPr lang="en-US"/>
          </a:p>
        </p:txBody>
      </p:sp>
      <p:sp>
        <p:nvSpPr>
          <p:cNvPr id="3" name="TextBox 2">
            <a:extLst>
              <a:ext uri="{FF2B5EF4-FFF2-40B4-BE49-F238E27FC236}">
                <a16:creationId xmlns:a16="http://schemas.microsoft.com/office/drawing/2014/main" id="{68066056-0B16-43F6-B747-D5C77D87AC35}"/>
              </a:ext>
            </a:extLst>
          </p:cNvPr>
          <p:cNvSpPr txBox="1"/>
          <p:nvPr/>
        </p:nvSpPr>
        <p:spPr>
          <a:xfrm>
            <a:off x="3718560" y="168812"/>
            <a:ext cx="4754880" cy="584775"/>
          </a:xfrm>
          <a:prstGeom prst="rect">
            <a:avLst/>
          </a:prstGeom>
          <a:noFill/>
        </p:spPr>
        <p:txBody>
          <a:bodyPr wrap="square" rtlCol="0">
            <a:spAutoFit/>
          </a:bodyPr>
          <a:lstStyle/>
          <a:p>
            <a:pPr algn="ctr"/>
            <a:r>
              <a:rPr lang="en-US" sz="3200" dirty="0">
                <a:solidFill>
                  <a:srgbClr val="FF0000"/>
                </a:solidFill>
              </a:rPr>
              <a:t>Kinetic Energy</a:t>
            </a:r>
          </a:p>
        </p:txBody>
      </p:sp>
      <p:grpSp>
        <p:nvGrpSpPr>
          <p:cNvPr id="11" name="Group 10">
            <a:extLst>
              <a:ext uri="{FF2B5EF4-FFF2-40B4-BE49-F238E27FC236}">
                <a16:creationId xmlns:a16="http://schemas.microsoft.com/office/drawing/2014/main" id="{CF3FB3B4-7547-45B6-A325-046953F74692}"/>
              </a:ext>
            </a:extLst>
          </p:cNvPr>
          <p:cNvGrpSpPr/>
          <p:nvPr/>
        </p:nvGrpSpPr>
        <p:grpSpPr>
          <a:xfrm>
            <a:off x="1079695" y="3491456"/>
            <a:ext cx="10032609" cy="2050744"/>
            <a:chOff x="1079695" y="3589930"/>
            <a:chExt cx="10032609" cy="2050744"/>
          </a:xfrm>
        </p:grpSpPr>
        <p:sp>
          <p:nvSpPr>
            <p:cNvPr id="6" name="TextBox 5">
              <a:extLst>
                <a:ext uri="{FF2B5EF4-FFF2-40B4-BE49-F238E27FC236}">
                  <a16:creationId xmlns:a16="http://schemas.microsoft.com/office/drawing/2014/main" id="{45D7061F-EF52-4421-9365-392965ED9905}"/>
                </a:ext>
              </a:extLst>
            </p:cNvPr>
            <p:cNvSpPr txBox="1"/>
            <p:nvPr/>
          </p:nvSpPr>
          <p:spPr>
            <a:xfrm>
              <a:off x="1079695" y="3589930"/>
              <a:ext cx="10032609" cy="1200329"/>
            </a:xfrm>
            <a:prstGeom prst="rect">
              <a:avLst/>
            </a:prstGeom>
            <a:noFill/>
          </p:spPr>
          <p:txBody>
            <a:bodyPr wrap="square" rtlCol="0">
              <a:spAutoFit/>
            </a:bodyPr>
            <a:lstStyle/>
            <a:p>
              <a:r>
                <a:rPr lang="en-US" sz="2400" dirty="0"/>
                <a:t>The total Kinetic Energy of a system that is translating and rotating at the same time is the sum of the Linear and Rotational Kinetic Energies.  As such, the total KE for an object rolling down an incline is as follows:</a:t>
              </a:r>
            </a:p>
          </p:txBody>
        </p:sp>
        <p:sp>
          <p:nvSpPr>
            <p:cNvPr id="7" name="TextBox 6">
              <a:extLst>
                <a:ext uri="{FF2B5EF4-FFF2-40B4-BE49-F238E27FC236}">
                  <a16:creationId xmlns:a16="http://schemas.microsoft.com/office/drawing/2014/main" id="{A3AB83CA-2F2D-40B4-9031-4C635C95DAE7}"/>
                </a:ext>
              </a:extLst>
            </p:cNvPr>
            <p:cNvSpPr txBox="1"/>
            <p:nvPr/>
          </p:nvSpPr>
          <p:spPr>
            <a:xfrm>
              <a:off x="3905972" y="5179009"/>
              <a:ext cx="4380051" cy="461665"/>
            </a:xfrm>
            <a:prstGeom prst="rect">
              <a:avLst/>
            </a:prstGeom>
            <a:noFill/>
          </p:spPr>
          <p:txBody>
            <a:bodyPr wrap="square" rtlCol="0">
              <a:spAutoFit/>
            </a:bodyPr>
            <a:lstStyle/>
            <a:p>
              <a:r>
                <a:rPr lang="en-US" sz="2400" b="1" dirty="0"/>
                <a:t>KE</a:t>
              </a:r>
              <a:r>
                <a:rPr lang="en-US" sz="2400" b="1" baseline="-25000" dirty="0"/>
                <a:t>Total</a:t>
              </a:r>
              <a:r>
                <a:rPr lang="en-US" sz="2400" b="1" dirty="0"/>
                <a:t>   =   </a:t>
              </a:r>
              <a:r>
                <a:rPr lang="en-US" sz="2400" b="1" dirty="0">
                  <a:solidFill>
                    <a:srgbClr val="00B050"/>
                  </a:solidFill>
                </a:rPr>
                <a:t>½  I ꙍ</a:t>
              </a:r>
              <a:r>
                <a:rPr lang="en-US" sz="2400" b="1" baseline="30000" dirty="0">
                  <a:solidFill>
                    <a:srgbClr val="00B050"/>
                  </a:solidFill>
                </a:rPr>
                <a:t>2</a:t>
              </a:r>
              <a:r>
                <a:rPr lang="en-US" sz="2400" b="1" dirty="0"/>
                <a:t>    +    </a:t>
              </a:r>
              <a:r>
                <a:rPr lang="en-US" sz="2400" b="1" dirty="0">
                  <a:solidFill>
                    <a:srgbClr val="7030A0"/>
                  </a:solidFill>
                </a:rPr>
                <a:t>½ m v</a:t>
              </a:r>
              <a:r>
                <a:rPr lang="en-US" sz="2400" b="1" baseline="30000" dirty="0">
                  <a:solidFill>
                    <a:srgbClr val="7030A0"/>
                  </a:solidFill>
                </a:rPr>
                <a:t>2</a:t>
              </a:r>
            </a:p>
          </p:txBody>
        </p:sp>
      </p:grpSp>
      <p:sp>
        <p:nvSpPr>
          <p:cNvPr id="9" name="TextBox 8">
            <a:extLst>
              <a:ext uri="{FF2B5EF4-FFF2-40B4-BE49-F238E27FC236}">
                <a16:creationId xmlns:a16="http://schemas.microsoft.com/office/drawing/2014/main" id="{98FEF16B-E595-4DD3-BD4D-BB1B3B0C2F1A}"/>
              </a:ext>
            </a:extLst>
          </p:cNvPr>
          <p:cNvSpPr txBox="1"/>
          <p:nvPr/>
        </p:nvSpPr>
        <p:spPr>
          <a:xfrm>
            <a:off x="1079694" y="941781"/>
            <a:ext cx="10032609" cy="830997"/>
          </a:xfrm>
          <a:prstGeom prst="rect">
            <a:avLst/>
          </a:prstGeom>
          <a:noFill/>
        </p:spPr>
        <p:txBody>
          <a:bodyPr wrap="square" rtlCol="0">
            <a:spAutoFit/>
          </a:bodyPr>
          <a:lstStyle/>
          <a:p>
            <a:r>
              <a:rPr lang="en-US" sz="2400" dirty="0"/>
              <a:t>The two types of mechanical Kinetic Energy involved with translating and rolling bodies are as follows:</a:t>
            </a:r>
          </a:p>
        </p:txBody>
      </p:sp>
      <p:grpSp>
        <p:nvGrpSpPr>
          <p:cNvPr id="13" name="Group 12">
            <a:extLst>
              <a:ext uri="{FF2B5EF4-FFF2-40B4-BE49-F238E27FC236}">
                <a16:creationId xmlns:a16="http://schemas.microsoft.com/office/drawing/2014/main" id="{F8812D21-F6F0-4E86-8A7A-5D7E5CEEA223}"/>
              </a:ext>
            </a:extLst>
          </p:cNvPr>
          <p:cNvGrpSpPr/>
          <p:nvPr/>
        </p:nvGrpSpPr>
        <p:grpSpPr>
          <a:xfrm>
            <a:off x="1481886" y="2033257"/>
            <a:ext cx="9412766" cy="1069449"/>
            <a:chOff x="2091088" y="2041877"/>
            <a:chExt cx="9412766" cy="1069449"/>
          </a:xfrm>
        </p:grpSpPr>
        <p:grpSp>
          <p:nvGrpSpPr>
            <p:cNvPr id="10" name="Group 9">
              <a:extLst>
                <a:ext uri="{FF2B5EF4-FFF2-40B4-BE49-F238E27FC236}">
                  <a16:creationId xmlns:a16="http://schemas.microsoft.com/office/drawing/2014/main" id="{3DB07759-19E6-457B-8E45-F09D901B5953}"/>
                </a:ext>
              </a:extLst>
            </p:cNvPr>
            <p:cNvGrpSpPr/>
            <p:nvPr/>
          </p:nvGrpSpPr>
          <p:grpSpPr>
            <a:xfrm>
              <a:off x="2091088" y="2041877"/>
              <a:ext cx="7207658" cy="1069449"/>
              <a:chOff x="2091088" y="2041877"/>
              <a:chExt cx="7207658" cy="1069449"/>
            </a:xfrm>
          </p:grpSpPr>
          <p:sp>
            <p:nvSpPr>
              <p:cNvPr id="4" name="TextBox 3">
                <a:extLst>
                  <a:ext uri="{FF2B5EF4-FFF2-40B4-BE49-F238E27FC236}">
                    <a16:creationId xmlns:a16="http://schemas.microsoft.com/office/drawing/2014/main" id="{0F620096-6A66-4ABA-8102-94572CD90507}"/>
                  </a:ext>
                </a:extLst>
              </p:cNvPr>
              <p:cNvSpPr txBox="1"/>
              <p:nvPr/>
            </p:nvSpPr>
            <p:spPr>
              <a:xfrm>
                <a:off x="2602523" y="2041877"/>
                <a:ext cx="6457071" cy="461665"/>
              </a:xfrm>
              <a:prstGeom prst="rect">
                <a:avLst/>
              </a:prstGeom>
              <a:noFill/>
            </p:spPr>
            <p:txBody>
              <a:bodyPr wrap="square" rtlCol="0">
                <a:spAutoFit/>
              </a:bodyPr>
              <a:lstStyle/>
              <a:p>
                <a:r>
                  <a:rPr lang="en-US" sz="2400" dirty="0"/>
                  <a:t>Linear Kinetic Energy:   	</a:t>
                </a:r>
                <a:r>
                  <a:rPr lang="en-US" sz="2400" dirty="0">
                    <a:solidFill>
                      <a:srgbClr val="7030A0"/>
                    </a:solidFill>
                  </a:rPr>
                  <a:t>KE  =  ½ m v</a:t>
                </a:r>
                <a:r>
                  <a:rPr lang="en-US" sz="2400" baseline="30000" dirty="0">
                    <a:solidFill>
                      <a:srgbClr val="7030A0"/>
                    </a:solidFill>
                  </a:rPr>
                  <a:t>2</a:t>
                </a:r>
              </a:p>
            </p:txBody>
          </p:sp>
          <p:sp>
            <p:nvSpPr>
              <p:cNvPr id="5" name="TextBox 4">
                <a:extLst>
                  <a:ext uri="{FF2B5EF4-FFF2-40B4-BE49-F238E27FC236}">
                    <a16:creationId xmlns:a16="http://schemas.microsoft.com/office/drawing/2014/main" id="{9A1CF43A-FE79-4BA2-855A-B1779EA658B8}"/>
                  </a:ext>
                </a:extLst>
              </p:cNvPr>
              <p:cNvSpPr txBox="1"/>
              <p:nvPr/>
            </p:nvSpPr>
            <p:spPr>
              <a:xfrm>
                <a:off x="2091088" y="2649661"/>
                <a:ext cx="7207658" cy="461665"/>
              </a:xfrm>
              <a:prstGeom prst="rect">
                <a:avLst/>
              </a:prstGeom>
              <a:noFill/>
            </p:spPr>
            <p:txBody>
              <a:bodyPr wrap="square" rtlCol="0">
                <a:spAutoFit/>
              </a:bodyPr>
              <a:lstStyle/>
              <a:p>
                <a:r>
                  <a:rPr lang="en-US" sz="2400" dirty="0"/>
                  <a:t>Rotational Kinetic Energy:               </a:t>
                </a:r>
                <a:r>
                  <a:rPr lang="en-US" sz="2400" dirty="0">
                    <a:solidFill>
                      <a:srgbClr val="00B050"/>
                    </a:solidFill>
                  </a:rPr>
                  <a:t>KE  =  ½ I ꙍ</a:t>
                </a:r>
                <a:r>
                  <a:rPr lang="en-US" sz="2400" baseline="30000" dirty="0">
                    <a:solidFill>
                      <a:srgbClr val="00B050"/>
                    </a:solidFill>
                  </a:rPr>
                  <a:t>2</a:t>
                </a:r>
              </a:p>
            </p:txBody>
          </p:sp>
        </p:grpSp>
        <p:sp>
          <p:nvSpPr>
            <p:cNvPr id="12" name="TextBox 11">
              <a:extLst>
                <a:ext uri="{FF2B5EF4-FFF2-40B4-BE49-F238E27FC236}">
                  <a16:creationId xmlns:a16="http://schemas.microsoft.com/office/drawing/2014/main" id="{5D065C56-A2A7-4FC4-B5AE-40BAF4EDDC53}"/>
                </a:ext>
              </a:extLst>
            </p:cNvPr>
            <p:cNvSpPr txBox="1"/>
            <p:nvPr/>
          </p:nvSpPr>
          <p:spPr>
            <a:xfrm>
              <a:off x="8610600" y="2041877"/>
              <a:ext cx="2893254" cy="1015663"/>
            </a:xfrm>
            <a:prstGeom prst="rect">
              <a:avLst/>
            </a:prstGeom>
            <a:noFill/>
          </p:spPr>
          <p:txBody>
            <a:bodyPr wrap="square" rtlCol="0">
              <a:spAutoFit/>
            </a:bodyPr>
            <a:lstStyle/>
            <a:p>
              <a:r>
                <a:rPr lang="en-US" sz="2000" i="1" dirty="0"/>
                <a:t>Where “I” is the moment of inertia about the axis of rotation.</a:t>
              </a:r>
            </a:p>
          </p:txBody>
        </p:sp>
      </p:grpSp>
    </p:spTree>
    <p:extLst>
      <p:ext uri="{BB962C8B-B14F-4D97-AF65-F5344CB8AC3E}">
        <p14:creationId xmlns:p14="http://schemas.microsoft.com/office/powerpoint/2010/main" val="86345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2208628" y="4217591"/>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2954215" y="5708763"/>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F65001E-99EE-4A2A-8985-06DA9273E347}"/>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
        <p:nvSpPr>
          <p:cNvPr id="13" name="Flowchart: Or 12">
            <a:extLst>
              <a:ext uri="{FF2B5EF4-FFF2-40B4-BE49-F238E27FC236}">
                <a16:creationId xmlns:a16="http://schemas.microsoft.com/office/drawing/2014/main" id="{D95EF06A-4D7B-40CE-A82A-8BB04888B11B}"/>
              </a:ext>
            </a:extLst>
          </p:cNvPr>
          <p:cNvSpPr/>
          <p:nvPr/>
        </p:nvSpPr>
        <p:spPr>
          <a:xfrm>
            <a:off x="2970256"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Slide Number Placeholder 16">
            <a:extLst>
              <a:ext uri="{FF2B5EF4-FFF2-40B4-BE49-F238E27FC236}">
                <a16:creationId xmlns:a16="http://schemas.microsoft.com/office/drawing/2014/main" id="{7384537F-A0E1-4CE2-A9CC-965F6BC746E9}"/>
              </a:ext>
            </a:extLst>
          </p:cNvPr>
          <p:cNvSpPr>
            <a:spLocks noGrp="1"/>
          </p:cNvSpPr>
          <p:nvPr>
            <p:ph type="sldNum" sz="quarter" idx="12"/>
          </p:nvPr>
        </p:nvSpPr>
        <p:spPr/>
        <p:txBody>
          <a:bodyPr/>
          <a:lstStyle/>
          <a:p>
            <a:fld id="{B8EB901A-F671-4D44-B90D-E3189B3B653F}" type="slidenum">
              <a:rPr lang="en-US" smtClean="0"/>
              <a:t>2</a:t>
            </a:fld>
            <a:endParaRPr lang="en-US"/>
          </a:p>
        </p:txBody>
      </p:sp>
      <p:sp>
        <p:nvSpPr>
          <p:cNvPr id="2" name="TextBox 1">
            <a:extLst>
              <a:ext uri="{FF2B5EF4-FFF2-40B4-BE49-F238E27FC236}">
                <a16:creationId xmlns:a16="http://schemas.microsoft.com/office/drawing/2014/main" id="{C75C736C-C051-44C2-9F6D-C620A691F251}"/>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cxnSp>
        <p:nvCxnSpPr>
          <p:cNvPr id="4" name="Straight Connector 3">
            <a:extLst>
              <a:ext uri="{FF2B5EF4-FFF2-40B4-BE49-F238E27FC236}">
                <a16:creationId xmlns:a16="http://schemas.microsoft.com/office/drawing/2014/main" id="{73A687DB-2817-4BC4-A5D8-49CA77D48B59}"/>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293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BD71778-9D65-413B-97CF-930315E3D440}"/>
              </a:ext>
            </a:extLst>
          </p:cNvPr>
          <p:cNvSpPr>
            <a:spLocks noGrp="1"/>
          </p:cNvSpPr>
          <p:nvPr>
            <p:ph type="sldNum" sz="quarter" idx="12"/>
          </p:nvPr>
        </p:nvSpPr>
        <p:spPr/>
        <p:txBody>
          <a:bodyPr/>
          <a:lstStyle/>
          <a:p>
            <a:fld id="{B8EB901A-F671-4D44-B90D-E3189B3B653F}" type="slidenum">
              <a:rPr lang="en-US" smtClean="0"/>
              <a:t>20</a:t>
            </a:fld>
            <a:endParaRPr lang="en-US"/>
          </a:p>
        </p:txBody>
      </p:sp>
      <p:grpSp>
        <p:nvGrpSpPr>
          <p:cNvPr id="9" name="Group 8">
            <a:extLst>
              <a:ext uri="{FF2B5EF4-FFF2-40B4-BE49-F238E27FC236}">
                <a16:creationId xmlns:a16="http://schemas.microsoft.com/office/drawing/2014/main" id="{6B83DDDF-7D0C-4FCB-ABB0-D104D4D43427}"/>
              </a:ext>
            </a:extLst>
          </p:cNvPr>
          <p:cNvGrpSpPr/>
          <p:nvPr/>
        </p:nvGrpSpPr>
        <p:grpSpPr>
          <a:xfrm>
            <a:off x="1528689" y="773723"/>
            <a:ext cx="9415976" cy="1454837"/>
            <a:chOff x="1528689" y="773723"/>
            <a:chExt cx="9415976" cy="1454837"/>
          </a:xfrm>
        </p:grpSpPr>
        <p:sp>
          <p:nvSpPr>
            <p:cNvPr id="3" name="TextBox 2">
              <a:extLst>
                <a:ext uri="{FF2B5EF4-FFF2-40B4-BE49-F238E27FC236}">
                  <a16:creationId xmlns:a16="http://schemas.microsoft.com/office/drawing/2014/main" id="{3834DA80-746B-4D3B-931A-BBE76E7231B5}"/>
                </a:ext>
              </a:extLst>
            </p:cNvPr>
            <p:cNvSpPr txBox="1"/>
            <p:nvPr/>
          </p:nvSpPr>
          <p:spPr>
            <a:xfrm>
              <a:off x="1528689" y="773723"/>
              <a:ext cx="9415976" cy="830997"/>
            </a:xfrm>
            <a:prstGeom prst="rect">
              <a:avLst/>
            </a:prstGeom>
            <a:noFill/>
          </p:spPr>
          <p:txBody>
            <a:bodyPr wrap="square" rtlCol="0">
              <a:spAutoFit/>
            </a:bodyPr>
            <a:lstStyle/>
            <a:p>
              <a:r>
                <a:rPr lang="en-US" sz="2400" dirty="0"/>
                <a:t>From earlier slides, rotational velocity and linear velocity are related via the following equation:</a:t>
              </a:r>
            </a:p>
          </p:txBody>
        </p:sp>
        <p:sp>
          <p:nvSpPr>
            <p:cNvPr id="4" name="TextBox 3">
              <a:extLst>
                <a:ext uri="{FF2B5EF4-FFF2-40B4-BE49-F238E27FC236}">
                  <a16:creationId xmlns:a16="http://schemas.microsoft.com/office/drawing/2014/main" id="{BBBD44B5-111D-43D3-9F28-6B2131A12B9E}"/>
                </a:ext>
              </a:extLst>
            </p:cNvPr>
            <p:cNvSpPr txBox="1"/>
            <p:nvPr/>
          </p:nvSpPr>
          <p:spPr>
            <a:xfrm>
              <a:off x="4866279" y="1766895"/>
              <a:ext cx="1868597" cy="461665"/>
            </a:xfrm>
            <a:prstGeom prst="rect">
              <a:avLst/>
            </a:prstGeom>
            <a:noFill/>
          </p:spPr>
          <p:txBody>
            <a:bodyPr wrap="square" rtlCol="0">
              <a:spAutoFit/>
            </a:bodyPr>
            <a:lstStyle/>
            <a:p>
              <a:r>
                <a:rPr lang="en-US" sz="2400" b="1" dirty="0"/>
                <a:t>v </a:t>
              </a:r>
              <a:r>
                <a:rPr lang="en-US" sz="2400" dirty="0"/>
                <a:t>  =   </a:t>
              </a:r>
              <a:r>
                <a:rPr lang="en-US" sz="2400" b="1" dirty="0"/>
                <a:t>ꙍ R</a:t>
              </a:r>
              <a:endParaRPr lang="en-US" sz="2400" dirty="0"/>
            </a:p>
          </p:txBody>
        </p:sp>
      </p:grpSp>
      <p:grpSp>
        <p:nvGrpSpPr>
          <p:cNvPr id="11" name="Group 10">
            <a:extLst>
              <a:ext uri="{FF2B5EF4-FFF2-40B4-BE49-F238E27FC236}">
                <a16:creationId xmlns:a16="http://schemas.microsoft.com/office/drawing/2014/main" id="{9A304EC1-C9BC-46DC-A007-3832A0D69CD4}"/>
              </a:ext>
            </a:extLst>
          </p:cNvPr>
          <p:cNvGrpSpPr/>
          <p:nvPr/>
        </p:nvGrpSpPr>
        <p:grpSpPr>
          <a:xfrm>
            <a:off x="1528689" y="3956933"/>
            <a:ext cx="9415976" cy="1842921"/>
            <a:chOff x="1528689" y="4041341"/>
            <a:chExt cx="9415976" cy="1842921"/>
          </a:xfrm>
        </p:grpSpPr>
        <p:sp>
          <p:nvSpPr>
            <p:cNvPr id="5" name="TextBox 4">
              <a:extLst>
                <a:ext uri="{FF2B5EF4-FFF2-40B4-BE49-F238E27FC236}">
                  <a16:creationId xmlns:a16="http://schemas.microsoft.com/office/drawing/2014/main" id="{4926A307-0FC1-4134-9378-1E8AB939304B}"/>
                </a:ext>
              </a:extLst>
            </p:cNvPr>
            <p:cNvSpPr txBox="1"/>
            <p:nvPr/>
          </p:nvSpPr>
          <p:spPr>
            <a:xfrm>
              <a:off x="1528689" y="4041341"/>
              <a:ext cx="9415976" cy="1200329"/>
            </a:xfrm>
            <a:prstGeom prst="rect">
              <a:avLst/>
            </a:prstGeom>
            <a:noFill/>
          </p:spPr>
          <p:txBody>
            <a:bodyPr wrap="square" rtlCol="0">
              <a:spAutoFit/>
            </a:bodyPr>
            <a:lstStyle/>
            <a:p>
              <a:r>
                <a:rPr lang="en-US" sz="2400" dirty="0"/>
                <a:t>This allows the Total Kinetic Energy of a translating and rolling body to be expressed in terms of just linear velocity.  Performing the necessary insertion, the KE equation becomes:</a:t>
              </a:r>
            </a:p>
          </p:txBody>
        </p:sp>
        <p:sp>
          <p:nvSpPr>
            <p:cNvPr id="6" name="TextBox 5">
              <a:extLst>
                <a:ext uri="{FF2B5EF4-FFF2-40B4-BE49-F238E27FC236}">
                  <a16:creationId xmlns:a16="http://schemas.microsoft.com/office/drawing/2014/main" id="{FFFF33C8-97F9-4823-AB23-F9C68FD7F685}"/>
                </a:ext>
              </a:extLst>
            </p:cNvPr>
            <p:cNvSpPr txBox="1"/>
            <p:nvPr/>
          </p:nvSpPr>
          <p:spPr>
            <a:xfrm>
              <a:off x="3718560" y="5422597"/>
              <a:ext cx="4754880" cy="461665"/>
            </a:xfrm>
            <a:prstGeom prst="rect">
              <a:avLst/>
            </a:prstGeom>
            <a:noFill/>
          </p:spPr>
          <p:txBody>
            <a:bodyPr wrap="square" rtlCol="0">
              <a:spAutoFit/>
            </a:bodyPr>
            <a:lstStyle/>
            <a:p>
              <a:r>
                <a:rPr lang="en-US" sz="2400" b="1" dirty="0"/>
                <a:t>KE</a:t>
              </a:r>
              <a:r>
                <a:rPr lang="en-US" sz="2400" b="1" baseline="-25000" dirty="0"/>
                <a:t>Total</a:t>
              </a:r>
              <a:r>
                <a:rPr lang="en-US" sz="2400" b="1" dirty="0"/>
                <a:t>   =   ½  I (v/R)</a:t>
              </a:r>
              <a:r>
                <a:rPr lang="en-US" sz="2400" b="1" baseline="30000" dirty="0"/>
                <a:t>2</a:t>
              </a:r>
              <a:r>
                <a:rPr lang="en-US" sz="2400" b="1" dirty="0"/>
                <a:t>    +   ½ m v</a:t>
              </a:r>
              <a:r>
                <a:rPr lang="en-US" sz="2400" b="1" baseline="30000" dirty="0"/>
                <a:t>2</a:t>
              </a:r>
            </a:p>
          </p:txBody>
        </p:sp>
      </p:grpSp>
      <p:grpSp>
        <p:nvGrpSpPr>
          <p:cNvPr id="10" name="Group 9">
            <a:extLst>
              <a:ext uri="{FF2B5EF4-FFF2-40B4-BE49-F238E27FC236}">
                <a16:creationId xmlns:a16="http://schemas.microsoft.com/office/drawing/2014/main" id="{A3062EA2-EF53-4628-8E21-6ED7292E15B3}"/>
              </a:ext>
            </a:extLst>
          </p:cNvPr>
          <p:cNvGrpSpPr/>
          <p:nvPr/>
        </p:nvGrpSpPr>
        <p:grpSpPr>
          <a:xfrm>
            <a:off x="1528689" y="2349931"/>
            <a:ext cx="5065506" cy="1422849"/>
            <a:chOff x="1528689" y="2349931"/>
            <a:chExt cx="5065506" cy="1422849"/>
          </a:xfrm>
        </p:grpSpPr>
        <p:sp>
          <p:nvSpPr>
            <p:cNvPr id="7" name="TextBox 6">
              <a:extLst>
                <a:ext uri="{FF2B5EF4-FFF2-40B4-BE49-F238E27FC236}">
                  <a16:creationId xmlns:a16="http://schemas.microsoft.com/office/drawing/2014/main" id="{DD7C492F-3391-4CB2-B0DD-699BF8165454}"/>
                </a:ext>
              </a:extLst>
            </p:cNvPr>
            <p:cNvSpPr txBox="1"/>
            <p:nvPr/>
          </p:nvSpPr>
          <p:spPr>
            <a:xfrm>
              <a:off x="1528689" y="2349931"/>
              <a:ext cx="3337589" cy="461665"/>
            </a:xfrm>
            <a:prstGeom prst="rect">
              <a:avLst/>
            </a:prstGeom>
            <a:noFill/>
          </p:spPr>
          <p:txBody>
            <a:bodyPr wrap="square" rtlCol="0">
              <a:spAutoFit/>
            </a:bodyPr>
            <a:lstStyle/>
            <a:p>
              <a:r>
                <a:rPr lang="en-US" sz="2400" dirty="0"/>
                <a:t>And thus:</a:t>
              </a:r>
            </a:p>
          </p:txBody>
        </p:sp>
        <p:sp>
          <p:nvSpPr>
            <p:cNvPr id="8" name="TextBox 7">
              <a:extLst>
                <a:ext uri="{FF2B5EF4-FFF2-40B4-BE49-F238E27FC236}">
                  <a16:creationId xmlns:a16="http://schemas.microsoft.com/office/drawing/2014/main" id="{D776319D-0187-4F81-84E2-238818476D90}"/>
                </a:ext>
              </a:extLst>
            </p:cNvPr>
            <p:cNvSpPr txBox="1"/>
            <p:nvPr/>
          </p:nvSpPr>
          <p:spPr>
            <a:xfrm>
              <a:off x="4725598" y="2572451"/>
              <a:ext cx="1868597" cy="1200329"/>
            </a:xfrm>
            <a:prstGeom prst="rect">
              <a:avLst/>
            </a:prstGeom>
            <a:noFill/>
          </p:spPr>
          <p:txBody>
            <a:bodyPr wrap="square" rtlCol="0">
              <a:spAutoFit/>
            </a:bodyPr>
            <a:lstStyle/>
            <a:p>
              <a:r>
                <a:rPr lang="en-US" sz="2400" b="1" dirty="0"/>
                <a:t>              v</a:t>
              </a:r>
            </a:p>
            <a:p>
              <a:r>
                <a:rPr lang="en-US" sz="2400" b="1" dirty="0"/>
                <a:t>ꙍ   =   -----</a:t>
              </a:r>
            </a:p>
            <a:p>
              <a:r>
                <a:rPr lang="en-US" sz="2400" b="1" dirty="0"/>
                <a:t>              R</a:t>
              </a:r>
              <a:endParaRPr lang="en-US" sz="2400" dirty="0"/>
            </a:p>
          </p:txBody>
        </p:sp>
      </p:grpSp>
    </p:spTree>
    <p:extLst>
      <p:ext uri="{BB962C8B-B14F-4D97-AF65-F5344CB8AC3E}">
        <p14:creationId xmlns:p14="http://schemas.microsoft.com/office/powerpoint/2010/main" val="61356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C803628F-38EC-4AA5-9E5A-4A708167450A}"/>
              </a:ext>
            </a:extLst>
          </p:cNvPr>
          <p:cNvCxnSpPr/>
          <p:nvPr/>
        </p:nvCxnSpPr>
        <p:spPr>
          <a:xfrm>
            <a:off x="4811762" y="3442019"/>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C5F883-CB12-4FE6-84D5-353EF7579A94}"/>
              </a:ext>
            </a:extLst>
          </p:cNvPr>
          <p:cNvCxnSpPr/>
          <p:nvPr/>
        </p:nvCxnSpPr>
        <p:spPr>
          <a:xfrm>
            <a:off x="4811762" y="1854714"/>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0175996B-1052-446D-AE1A-E092B10F3738}"/>
              </a:ext>
            </a:extLst>
          </p:cNvPr>
          <p:cNvSpPr>
            <a:spLocks noGrp="1"/>
          </p:cNvSpPr>
          <p:nvPr>
            <p:ph type="sldNum" sz="quarter" idx="12"/>
          </p:nvPr>
        </p:nvSpPr>
        <p:spPr/>
        <p:txBody>
          <a:bodyPr/>
          <a:lstStyle/>
          <a:p>
            <a:fld id="{B8EB901A-F671-4D44-B90D-E3189B3B653F}" type="slidenum">
              <a:rPr lang="en-US" smtClean="0"/>
              <a:t>21</a:t>
            </a:fld>
            <a:endParaRPr lang="en-US"/>
          </a:p>
        </p:txBody>
      </p:sp>
      <p:sp>
        <p:nvSpPr>
          <p:cNvPr id="3" name="TextBox 2">
            <a:extLst>
              <a:ext uri="{FF2B5EF4-FFF2-40B4-BE49-F238E27FC236}">
                <a16:creationId xmlns:a16="http://schemas.microsoft.com/office/drawing/2014/main" id="{08619FCE-9DDD-4EBD-B325-49A852BBC920}"/>
              </a:ext>
            </a:extLst>
          </p:cNvPr>
          <p:cNvSpPr txBox="1"/>
          <p:nvPr/>
        </p:nvSpPr>
        <p:spPr>
          <a:xfrm>
            <a:off x="3279374" y="235405"/>
            <a:ext cx="5633251" cy="584775"/>
          </a:xfrm>
          <a:prstGeom prst="rect">
            <a:avLst/>
          </a:prstGeom>
          <a:noFill/>
        </p:spPr>
        <p:txBody>
          <a:bodyPr wrap="square" rtlCol="0">
            <a:spAutoFit/>
          </a:bodyPr>
          <a:lstStyle/>
          <a:p>
            <a:pPr algn="ctr"/>
            <a:r>
              <a:rPr lang="en-US" sz="3200" dirty="0">
                <a:solidFill>
                  <a:srgbClr val="FF0000"/>
                </a:solidFill>
              </a:rPr>
              <a:t>Moments of Inertia (a sample)</a:t>
            </a:r>
          </a:p>
        </p:txBody>
      </p:sp>
      <p:sp>
        <p:nvSpPr>
          <p:cNvPr id="6" name="Cylinder 5">
            <a:extLst>
              <a:ext uri="{FF2B5EF4-FFF2-40B4-BE49-F238E27FC236}">
                <a16:creationId xmlns:a16="http://schemas.microsoft.com/office/drawing/2014/main" id="{771E86E9-6559-4A68-99C7-1529468D8D69}"/>
              </a:ext>
            </a:extLst>
          </p:cNvPr>
          <p:cNvSpPr/>
          <p:nvPr/>
        </p:nvSpPr>
        <p:spPr>
          <a:xfrm rot="16200000">
            <a:off x="3848125" y="1241786"/>
            <a:ext cx="1071490" cy="1235612"/>
          </a:xfrm>
          <a:prstGeom prst="can">
            <a:avLst>
              <a:gd name="adj" fmla="val 424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059E04F-0906-41FF-AAEE-6D98A8068986}"/>
              </a:ext>
            </a:extLst>
          </p:cNvPr>
          <p:cNvSpPr/>
          <p:nvPr/>
        </p:nvSpPr>
        <p:spPr>
          <a:xfrm>
            <a:off x="3653523" y="4527576"/>
            <a:ext cx="1432559" cy="131884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71D3CED-51E3-4CEE-B502-9847C70BB364}"/>
              </a:ext>
            </a:extLst>
          </p:cNvPr>
          <p:cNvGrpSpPr/>
          <p:nvPr/>
        </p:nvGrpSpPr>
        <p:grpSpPr>
          <a:xfrm>
            <a:off x="3766064" y="2802033"/>
            <a:ext cx="1235612" cy="1318846"/>
            <a:chOff x="4949483" y="3429000"/>
            <a:chExt cx="1235612" cy="1318846"/>
          </a:xfrm>
        </p:grpSpPr>
        <p:sp>
          <p:nvSpPr>
            <p:cNvPr id="9" name="Cylinder 8">
              <a:extLst>
                <a:ext uri="{FF2B5EF4-FFF2-40B4-BE49-F238E27FC236}">
                  <a16:creationId xmlns:a16="http://schemas.microsoft.com/office/drawing/2014/main" id="{DB918FE1-0443-42F0-8C68-1F519F1C3033}"/>
                </a:ext>
              </a:extLst>
            </p:cNvPr>
            <p:cNvSpPr/>
            <p:nvPr/>
          </p:nvSpPr>
          <p:spPr>
            <a:xfrm rot="16200000">
              <a:off x="4907866" y="3470617"/>
              <a:ext cx="1318846" cy="1235612"/>
            </a:xfrm>
            <a:prstGeom prst="can">
              <a:avLst>
                <a:gd name="adj" fmla="val 424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337B6FD-C3E5-4F00-8966-3CB3623CCFA1}"/>
                </a:ext>
              </a:extLst>
            </p:cNvPr>
            <p:cNvSpPr/>
            <p:nvPr/>
          </p:nvSpPr>
          <p:spPr>
            <a:xfrm>
              <a:off x="5076092" y="3705568"/>
              <a:ext cx="250874" cy="7585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2" name="Straight Connector 11">
            <a:extLst>
              <a:ext uri="{FF2B5EF4-FFF2-40B4-BE49-F238E27FC236}">
                <a16:creationId xmlns:a16="http://schemas.microsoft.com/office/drawing/2014/main" id="{9D488F8A-9745-4EEA-BD78-C14961E268F0}"/>
              </a:ext>
            </a:extLst>
          </p:cNvPr>
          <p:cNvCxnSpPr/>
          <p:nvPr/>
        </p:nvCxnSpPr>
        <p:spPr>
          <a:xfrm>
            <a:off x="3440162" y="1854714"/>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86628C3-A878-4D25-BBF7-029256E9E06E}"/>
              </a:ext>
            </a:extLst>
          </p:cNvPr>
          <p:cNvCxnSpPr/>
          <p:nvPr/>
        </p:nvCxnSpPr>
        <p:spPr>
          <a:xfrm>
            <a:off x="3468297" y="3442019"/>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22D6758-7F28-41A3-BDC3-3167BEDB33B3}"/>
              </a:ext>
            </a:extLst>
          </p:cNvPr>
          <p:cNvCxnSpPr/>
          <p:nvPr/>
        </p:nvCxnSpPr>
        <p:spPr>
          <a:xfrm>
            <a:off x="3104883" y="5214548"/>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FF0609E-DC4E-45C5-8F25-0A1D924A2905}"/>
              </a:ext>
            </a:extLst>
          </p:cNvPr>
          <p:cNvCxnSpPr/>
          <p:nvPr/>
        </p:nvCxnSpPr>
        <p:spPr>
          <a:xfrm>
            <a:off x="5090772" y="5212203"/>
            <a:ext cx="548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9330EB5-44B7-4FFC-A039-FDC9522F3171}"/>
              </a:ext>
            </a:extLst>
          </p:cNvPr>
          <p:cNvSpPr txBox="1"/>
          <p:nvPr/>
        </p:nvSpPr>
        <p:spPr>
          <a:xfrm>
            <a:off x="6810993" y="2841854"/>
            <a:ext cx="3377418" cy="1200329"/>
          </a:xfrm>
          <a:prstGeom prst="rect">
            <a:avLst/>
          </a:prstGeom>
          <a:noFill/>
        </p:spPr>
        <p:txBody>
          <a:bodyPr wrap="square" rtlCol="0">
            <a:spAutoFit/>
          </a:bodyPr>
          <a:lstStyle/>
          <a:p>
            <a:r>
              <a:rPr lang="en-US" sz="2400" dirty="0"/>
              <a:t>            m</a:t>
            </a:r>
          </a:p>
          <a:p>
            <a:r>
              <a:rPr lang="en-US" sz="2400" dirty="0"/>
              <a:t>I   =   -------   (</a:t>
            </a:r>
            <a:r>
              <a:rPr lang="en-US" sz="2400" dirty="0">
                <a:solidFill>
                  <a:srgbClr val="00B050"/>
                </a:solidFill>
              </a:rPr>
              <a:t>R</a:t>
            </a:r>
            <a:r>
              <a:rPr lang="en-US" sz="2400" baseline="-25000" dirty="0">
                <a:solidFill>
                  <a:srgbClr val="00B050"/>
                </a:solidFill>
              </a:rPr>
              <a:t>1</a:t>
            </a:r>
            <a:r>
              <a:rPr lang="en-US" sz="2400" baseline="30000" dirty="0"/>
              <a:t>2</a:t>
            </a:r>
            <a:r>
              <a:rPr lang="en-US" sz="2400" dirty="0"/>
              <a:t>  +  </a:t>
            </a:r>
            <a:r>
              <a:rPr lang="en-US" sz="2400" dirty="0">
                <a:solidFill>
                  <a:srgbClr val="FF0000"/>
                </a:solidFill>
              </a:rPr>
              <a:t>R</a:t>
            </a:r>
            <a:r>
              <a:rPr lang="en-US" sz="2400" baseline="-25000" dirty="0">
                <a:solidFill>
                  <a:srgbClr val="FF0000"/>
                </a:solidFill>
              </a:rPr>
              <a:t>2</a:t>
            </a:r>
            <a:r>
              <a:rPr lang="en-US" sz="2400" baseline="30000" dirty="0"/>
              <a:t>2</a:t>
            </a:r>
            <a:r>
              <a:rPr lang="en-US" sz="2400" dirty="0"/>
              <a:t>)</a:t>
            </a:r>
          </a:p>
          <a:p>
            <a:r>
              <a:rPr lang="en-US" sz="2400" dirty="0"/>
              <a:t>             2</a:t>
            </a:r>
          </a:p>
        </p:txBody>
      </p:sp>
      <p:cxnSp>
        <p:nvCxnSpPr>
          <p:cNvPr id="20" name="Straight Arrow Connector 19">
            <a:extLst>
              <a:ext uri="{FF2B5EF4-FFF2-40B4-BE49-F238E27FC236}">
                <a16:creationId xmlns:a16="http://schemas.microsoft.com/office/drawing/2014/main" id="{47F5B583-ED06-4BBF-9B49-A55E6A238531}"/>
              </a:ext>
            </a:extLst>
          </p:cNvPr>
          <p:cNvCxnSpPr>
            <a:cxnSpLocks/>
          </p:cNvCxnSpPr>
          <p:nvPr/>
        </p:nvCxnSpPr>
        <p:spPr>
          <a:xfrm flipV="1">
            <a:off x="4016937" y="2772823"/>
            <a:ext cx="0" cy="66919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7C5C33-6005-49E0-A8FC-71D6ED0AEC69}"/>
              </a:ext>
            </a:extLst>
          </p:cNvPr>
          <p:cNvCxnSpPr>
            <a:cxnSpLocks/>
            <a:endCxn id="8" idx="4"/>
          </p:cNvCxnSpPr>
          <p:nvPr/>
        </p:nvCxnSpPr>
        <p:spPr>
          <a:xfrm>
            <a:off x="4018110" y="3456087"/>
            <a:ext cx="0" cy="38108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A35A102-4C9F-4CBC-B0DA-9C5BB6E96A78}"/>
              </a:ext>
            </a:extLst>
          </p:cNvPr>
          <p:cNvSpPr txBox="1"/>
          <p:nvPr/>
        </p:nvSpPr>
        <p:spPr>
          <a:xfrm>
            <a:off x="6810993" y="4586834"/>
            <a:ext cx="3377418" cy="1200329"/>
          </a:xfrm>
          <a:prstGeom prst="rect">
            <a:avLst/>
          </a:prstGeom>
          <a:noFill/>
        </p:spPr>
        <p:txBody>
          <a:bodyPr wrap="square" rtlCol="0">
            <a:spAutoFit/>
          </a:bodyPr>
          <a:lstStyle/>
          <a:p>
            <a:r>
              <a:rPr lang="en-US" sz="2400" dirty="0"/>
              <a:t>            2 m </a:t>
            </a:r>
            <a:r>
              <a:rPr lang="en-US" sz="2400" dirty="0">
                <a:solidFill>
                  <a:srgbClr val="FF0000"/>
                </a:solidFill>
              </a:rPr>
              <a:t>R</a:t>
            </a:r>
            <a:r>
              <a:rPr lang="en-US" sz="2400" baseline="30000" dirty="0"/>
              <a:t>2</a:t>
            </a:r>
          </a:p>
          <a:p>
            <a:r>
              <a:rPr lang="en-US" sz="2400" dirty="0"/>
              <a:t>I   =   ------------</a:t>
            </a:r>
          </a:p>
          <a:p>
            <a:r>
              <a:rPr lang="en-US" sz="2400" dirty="0"/>
              <a:t>                5</a:t>
            </a:r>
          </a:p>
        </p:txBody>
      </p:sp>
      <p:sp>
        <p:nvSpPr>
          <p:cNvPr id="29" name="TextBox 28">
            <a:extLst>
              <a:ext uri="{FF2B5EF4-FFF2-40B4-BE49-F238E27FC236}">
                <a16:creationId xmlns:a16="http://schemas.microsoft.com/office/drawing/2014/main" id="{F3D6975A-CFA8-4269-A160-68B2E3CC19E3}"/>
              </a:ext>
            </a:extLst>
          </p:cNvPr>
          <p:cNvSpPr txBox="1"/>
          <p:nvPr/>
        </p:nvSpPr>
        <p:spPr>
          <a:xfrm>
            <a:off x="6810993" y="1308987"/>
            <a:ext cx="3377418" cy="1200329"/>
          </a:xfrm>
          <a:prstGeom prst="rect">
            <a:avLst/>
          </a:prstGeom>
          <a:noFill/>
        </p:spPr>
        <p:txBody>
          <a:bodyPr wrap="square" rtlCol="0">
            <a:spAutoFit/>
          </a:bodyPr>
          <a:lstStyle/>
          <a:p>
            <a:r>
              <a:rPr lang="en-US" sz="2400" dirty="0"/>
              <a:t>             m </a:t>
            </a:r>
            <a:r>
              <a:rPr lang="en-US" sz="2400" dirty="0">
                <a:solidFill>
                  <a:srgbClr val="FF0000"/>
                </a:solidFill>
              </a:rPr>
              <a:t>R</a:t>
            </a:r>
            <a:r>
              <a:rPr lang="en-US" sz="2400" baseline="30000" dirty="0"/>
              <a:t>2</a:t>
            </a:r>
          </a:p>
          <a:p>
            <a:r>
              <a:rPr lang="en-US" sz="2400" dirty="0"/>
              <a:t>I   =   ------------</a:t>
            </a:r>
          </a:p>
          <a:p>
            <a:r>
              <a:rPr lang="en-US" sz="2400" dirty="0"/>
              <a:t>                2</a:t>
            </a:r>
          </a:p>
        </p:txBody>
      </p:sp>
      <p:sp>
        <p:nvSpPr>
          <p:cNvPr id="30" name="TextBox 29">
            <a:extLst>
              <a:ext uri="{FF2B5EF4-FFF2-40B4-BE49-F238E27FC236}">
                <a16:creationId xmlns:a16="http://schemas.microsoft.com/office/drawing/2014/main" id="{F1510158-9ECE-4F79-BD74-600A9C558A46}"/>
              </a:ext>
            </a:extLst>
          </p:cNvPr>
          <p:cNvSpPr txBox="1"/>
          <p:nvPr/>
        </p:nvSpPr>
        <p:spPr>
          <a:xfrm>
            <a:off x="1418923" y="1670048"/>
            <a:ext cx="1558426" cy="369332"/>
          </a:xfrm>
          <a:prstGeom prst="rect">
            <a:avLst/>
          </a:prstGeom>
          <a:noFill/>
        </p:spPr>
        <p:txBody>
          <a:bodyPr wrap="square" rtlCol="0">
            <a:spAutoFit/>
          </a:bodyPr>
          <a:lstStyle/>
          <a:p>
            <a:r>
              <a:rPr lang="en-US" dirty="0"/>
              <a:t>Solid Cylinder</a:t>
            </a:r>
          </a:p>
        </p:txBody>
      </p:sp>
      <p:sp>
        <p:nvSpPr>
          <p:cNvPr id="31" name="TextBox 30">
            <a:extLst>
              <a:ext uri="{FF2B5EF4-FFF2-40B4-BE49-F238E27FC236}">
                <a16:creationId xmlns:a16="http://schemas.microsoft.com/office/drawing/2014/main" id="{748FE0CF-2DB8-4065-B479-ED36927CD776}"/>
              </a:ext>
            </a:extLst>
          </p:cNvPr>
          <p:cNvSpPr txBox="1"/>
          <p:nvPr/>
        </p:nvSpPr>
        <p:spPr>
          <a:xfrm>
            <a:off x="1042737" y="3217849"/>
            <a:ext cx="2007029" cy="369332"/>
          </a:xfrm>
          <a:prstGeom prst="rect">
            <a:avLst/>
          </a:prstGeom>
          <a:noFill/>
        </p:spPr>
        <p:txBody>
          <a:bodyPr wrap="square" rtlCol="0">
            <a:spAutoFit/>
          </a:bodyPr>
          <a:lstStyle/>
          <a:p>
            <a:r>
              <a:rPr lang="en-US" dirty="0"/>
              <a:t>Thick-walled Tube</a:t>
            </a:r>
          </a:p>
        </p:txBody>
      </p:sp>
      <p:sp>
        <p:nvSpPr>
          <p:cNvPr id="32" name="TextBox 31">
            <a:extLst>
              <a:ext uri="{FF2B5EF4-FFF2-40B4-BE49-F238E27FC236}">
                <a16:creationId xmlns:a16="http://schemas.microsoft.com/office/drawing/2014/main" id="{DABE21ED-64D5-41E9-B582-9D7924BCB9FF}"/>
              </a:ext>
            </a:extLst>
          </p:cNvPr>
          <p:cNvSpPr txBox="1"/>
          <p:nvPr/>
        </p:nvSpPr>
        <p:spPr>
          <a:xfrm>
            <a:off x="1468709" y="5002342"/>
            <a:ext cx="1636296" cy="369311"/>
          </a:xfrm>
          <a:prstGeom prst="rect">
            <a:avLst/>
          </a:prstGeom>
          <a:noFill/>
        </p:spPr>
        <p:txBody>
          <a:bodyPr wrap="square" rtlCol="0">
            <a:spAutoFit/>
          </a:bodyPr>
          <a:lstStyle/>
          <a:p>
            <a:r>
              <a:rPr lang="en-US" dirty="0"/>
              <a:t>Solid Sphere</a:t>
            </a:r>
          </a:p>
        </p:txBody>
      </p:sp>
      <p:cxnSp>
        <p:nvCxnSpPr>
          <p:cNvPr id="24" name="Straight Arrow Connector 23">
            <a:extLst>
              <a:ext uri="{FF2B5EF4-FFF2-40B4-BE49-F238E27FC236}">
                <a16:creationId xmlns:a16="http://schemas.microsoft.com/office/drawing/2014/main" id="{92359312-757B-42EE-85EB-C4A0CBB2550B}"/>
              </a:ext>
            </a:extLst>
          </p:cNvPr>
          <p:cNvCxnSpPr>
            <a:cxnSpLocks/>
          </p:cNvCxnSpPr>
          <p:nvPr/>
        </p:nvCxnSpPr>
        <p:spPr>
          <a:xfrm flipV="1">
            <a:off x="3988802" y="1308987"/>
            <a:ext cx="0" cy="5457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F8D1931-21D6-49ED-9749-7579D30E294F}"/>
              </a:ext>
            </a:extLst>
          </p:cNvPr>
          <p:cNvCxnSpPr>
            <a:cxnSpLocks/>
            <a:endCxn id="7" idx="7"/>
          </p:cNvCxnSpPr>
          <p:nvPr/>
        </p:nvCxnSpPr>
        <p:spPr>
          <a:xfrm flipV="1">
            <a:off x="4394420" y="4720717"/>
            <a:ext cx="481869" cy="4716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35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50823C-815C-48E2-B35F-A91CF99982AE}"/>
              </a:ext>
            </a:extLst>
          </p:cNvPr>
          <p:cNvSpPr>
            <a:spLocks noGrp="1"/>
          </p:cNvSpPr>
          <p:nvPr>
            <p:ph type="sldNum" sz="quarter" idx="12"/>
          </p:nvPr>
        </p:nvSpPr>
        <p:spPr/>
        <p:txBody>
          <a:bodyPr/>
          <a:lstStyle/>
          <a:p>
            <a:fld id="{B8EB901A-F671-4D44-B90D-E3189B3B653F}" type="slidenum">
              <a:rPr lang="en-US" smtClean="0"/>
              <a:t>22</a:t>
            </a:fld>
            <a:endParaRPr lang="en-US"/>
          </a:p>
        </p:txBody>
      </p:sp>
      <p:sp>
        <p:nvSpPr>
          <p:cNvPr id="3" name="TextBox 2">
            <a:extLst>
              <a:ext uri="{FF2B5EF4-FFF2-40B4-BE49-F238E27FC236}">
                <a16:creationId xmlns:a16="http://schemas.microsoft.com/office/drawing/2014/main" id="{DA9C6783-73EB-42DB-9513-0AC09679D6BD}"/>
              </a:ext>
            </a:extLst>
          </p:cNvPr>
          <p:cNvSpPr txBox="1"/>
          <p:nvPr/>
        </p:nvSpPr>
        <p:spPr>
          <a:xfrm>
            <a:off x="3718560" y="182880"/>
            <a:ext cx="4754880" cy="584775"/>
          </a:xfrm>
          <a:prstGeom prst="rect">
            <a:avLst/>
          </a:prstGeom>
          <a:noFill/>
        </p:spPr>
        <p:txBody>
          <a:bodyPr wrap="square" rtlCol="0">
            <a:spAutoFit/>
          </a:bodyPr>
          <a:lstStyle/>
          <a:p>
            <a:pPr algn="ctr"/>
            <a:r>
              <a:rPr lang="en-US" sz="3200" dirty="0">
                <a:solidFill>
                  <a:srgbClr val="FF0000"/>
                </a:solidFill>
              </a:rPr>
              <a:t>Conservation of Energy</a:t>
            </a:r>
          </a:p>
        </p:txBody>
      </p:sp>
      <p:sp>
        <p:nvSpPr>
          <p:cNvPr id="4" name="TextBox 3">
            <a:extLst>
              <a:ext uri="{FF2B5EF4-FFF2-40B4-BE49-F238E27FC236}">
                <a16:creationId xmlns:a16="http://schemas.microsoft.com/office/drawing/2014/main" id="{00485A79-C5CA-417C-8FB9-20723B42D4B8}"/>
              </a:ext>
            </a:extLst>
          </p:cNvPr>
          <p:cNvSpPr txBox="1"/>
          <p:nvPr/>
        </p:nvSpPr>
        <p:spPr>
          <a:xfrm>
            <a:off x="1363580" y="1011159"/>
            <a:ext cx="9208168" cy="1569660"/>
          </a:xfrm>
          <a:prstGeom prst="rect">
            <a:avLst/>
          </a:prstGeom>
          <a:noFill/>
        </p:spPr>
        <p:txBody>
          <a:bodyPr wrap="square" rtlCol="0">
            <a:spAutoFit/>
          </a:bodyPr>
          <a:lstStyle/>
          <a:p>
            <a:r>
              <a:rPr lang="en-US" sz="2400" dirty="0"/>
              <a:t>Just as with a free falling body, energy is conserved in rolling objects.  So if a rolling object starts from a stand still and then rolls down an include, the initial </a:t>
            </a:r>
            <a:r>
              <a:rPr lang="en-US" sz="2400" b="1" dirty="0"/>
              <a:t>Potential Energy </a:t>
            </a:r>
            <a:r>
              <a:rPr lang="en-US" sz="2400" dirty="0"/>
              <a:t>is </a:t>
            </a:r>
            <a:r>
              <a:rPr lang="en-US" sz="2400" b="1" dirty="0"/>
              <a:t>equal to </a:t>
            </a:r>
            <a:r>
              <a:rPr lang="en-US" sz="2400" dirty="0"/>
              <a:t>the final </a:t>
            </a:r>
            <a:r>
              <a:rPr lang="en-US" sz="2400" b="1" dirty="0"/>
              <a:t>Kinetic Energy </a:t>
            </a:r>
            <a:r>
              <a:rPr lang="en-US" sz="2400" dirty="0"/>
              <a:t>once the object is at height = 0. </a:t>
            </a:r>
          </a:p>
        </p:txBody>
      </p:sp>
      <p:sp>
        <p:nvSpPr>
          <p:cNvPr id="5" name="Right Triangle 4">
            <a:extLst>
              <a:ext uri="{FF2B5EF4-FFF2-40B4-BE49-F238E27FC236}">
                <a16:creationId xmlns:a16="http://schemas.microsoft.com/office/drawing/2014/main" id="{1F7F5897-E090-4C9F-8352-145539A82A18}"/>
              </a:ext>
            </a:extLst>
          </p:cNvPr>
          <p:cNvSpPr/>
          <p:nvPr/>
        </p:nvSpPr>
        <p:spPr>
          <a:xfrm>
            <a:off x="3087303" y="3866147"/>
            <a:ext cx="5386137" cy="1569660"/>
          </a:xfrm>
          <a:prstGeom prst="rtTriangl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5642EC9A-D2A2-463A-84C8-C32BF71AAC7F}"/>
              </a:ext>
            </a:extLst>
          </p:cNvPr>
          <p:cNvGrpSpPr/>
          <p:nvPr/>
        </p:nvGrpSpPr>
        <p:grpSpPr>
          <a:xfrm>
            <a:off x="3333550" y="2936617"/>
            <a:ext cx="1110114" cy="1073909"/>
            <a:chOff x="3333550" y="2824323"/>
            <a:chExt cx="1110114" cy="1073909"/>
          </a:xfrm>
        </p:grpSpPr>
        <p:sp>
          <p:nvSpPr>
            <p:cNvPr id="6" name="Oval 5">
              <a:extLst>
                <a:ext uri="{FF2B5EF4-FFF2-40B4-BE49-F238E27FC236}">
                  <a16:creationId xmlns:a16="http://schemas.microsoft.com/office/drawing/2014/main" id="{9D3C359B-A2C3-4108-9B92-673AF81FAAA3}"/>
                </a:ext>
              </a:extLst>
            </p:cNvPr>
            <p:cNvSpPr/>
            <p:nvPr/>
          </p:nvSpPr>
          <p:spPr>
            <a:xfrm>
              <a:off x="3333550" y="2824323"/>
              <a:ext cx="1110114" cy="1073909"/>
            </a:xfrm>
            <a:prstGeom prst="ellipse">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8709D9F-D317-43AD-AC68-082B042C1D3A}"/>
                </a:ext>
              </a:extLst>
            </p:cNvPr>
            <p:cNvSpPr/>
            <p:nvPr/>
          </p:nvSpPr>
          <p:spPr>
            <a:xfrm>
              <a:off x="3818020" y="3297109"/>
              <a:ext cx="160421" cy="1490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FE673DD9-5C3A-497C-9E85-32460CAD0245}"/>
              </a:ext>
            </a:extLst>
          </p:cNvPr>
          <p:cNvGrpSpPr/>
          <p:nvPr/>
        </p:nvGrpSpPr>
        <p:grpSpPr>
          <a:xfrm>
            <a:off x="8186287" y="4361898"/>
            <a:ext cx="1110114" cy="1073909"/>
            <a:chOff x="3333550" y="2824323"/>
            <a:chExt cx="1110114" cy="1073909"/>
          </a:xfrm>
        </p:grpSpPr>
        <p:sp>
          <p:nvSpPr>
            <p:cNvPr id="11" name="Oval 10">
              <a:extLst>
                <a:ext uri="{FF2B5EF4-FFF2-40B4-BE49-F238E27FC236}">
                  <a16:creationId xmlns:a16="http://schemas.microsoft.com/office/drawing/2014/main" id="{9CE641E1-444C-4E5E-A441-80A19BB77CC5}"/>
                </a:ext>
              </a:extLst>
            </p:cNvPr>
            <p:cNvSpPr/>
            <p:nvPr/>
          </p:nvSpPr>
          <p:spPr>
            <a:xfrm>
              <a:off x="3333550" y="2824323"/>
              <a:ext cx="1110114" cy="1073909"/>
            </a:xfrm>
            <a:prstGeom prst="ellipse">
              <a:avLst/>
            </a:prstGeom>
            <a:solidFill>
              <a:schemeClr val="accent1">
                <a:lumMod val="40000"/>
                <a:lumOff val="60000"/>
              </a:schemeClr>
            </a:solidFill>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DAF44C1-4ABD-4DC5-96E2-00E3465CEFEF}"/>
                </a:ext>
              </a:extLst>
            </p:cNvPr>
            <p:cNvSpPr/>
            <p:nvPr/>
          </p:nvSpPr>
          <p:spPr>
            <a:xfrm>
              <a:off x="3818020" y="3297109"/>
              <a:ext cx="160421" cy="149072"/>
            </a:xfrm>
            <a:prstGeom prst="ellipse">
              <a:avLst/>
            </a:prstGeom>
            <a:solidFill>
              <a:srgbClr val="FF0000"/>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4" name="Straight Connector 13">
            <a:extLst>
              <a:ext uri="{FF2B5EF4-FFF2-40B4-BE49-F238E27FC236}">
                <a16:creationId xmlns:a16="http://schemas.microsoft.com/office/drawing/2014/main" id="{7B8B41EF-2F09-4D8B-8BBE-7C2BE93B7BEF}"/>
              </a:ext>
            </a:extLst>
          </p:cNvPr>
          <p:cNvCxnSpPr>
            <a:cxnSpLocks/>
          </p:cNvCxnSpPr>
          <p:nvPr/>
        </p:nvCxnSpPr>
        <p:spPr>
          <a:xfrm>
            <a:off x="2165684" y="3473571"/>
            <a:ext cx="1552876" cy="10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A92E239-B72E-4F3E-AEFE-21362DAA3338}"/>
              </a:ext>
            </a:extLst>
          </p:cNvPr>
          <p:cNvCxnSpPr>
            <a:cxnSpLocks/>
          </p:cNvCxnSpPr>
          <p:nvPr/>
        </p:nvCxnSpPr>
        <p:spPr>
          <a:xfrm>
            <a:off x="2141621" y="4930936"/>
            <a:ext cx="63318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54FBFD9-36EE-43CB-939F-15454082DDD5}"/>
              </a:ext>
            </a:extLst>
          </p:cNvPr>
          <p:cNvCxnSpPr/>
          <p:nvPr/>
        </p:nvCxnSpPr>
        <p:spPr>
          <a:xfrm>
            <a:off x="2422358" y="3473571"/>
            <a:ext cx="0" cy="1425281"/>
          </a:xfrm>
          <a:prstGeom prst="straightConnector1">
            <a:avLst/>
          </a:prstGeom>
          <a:ln w="3810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D2DDE5EB-327C-441E-8190-46A7A9391A05}"/>
              </a:ext>
            </a:extLst>
          </p:cNvPr>
          <p:cNvCxnSpPr/>
          <p:nvPr/>
        </p:nvCxnSpPr>
        <p:spPr>
          <a:xfrm>
            <a:off x="4652211" y="3705726"/>
            <a:ext cx="3031957" cy="945251"/>
          </a:xfrm>
          <a:prstGeom prst="straightConnector1">
            <a:avLst/>
          </a:prstGeom>
          <a:ln w="38100">
            <a:tailEnd type="arrow"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8637B9D-B8BC-4F29-90D4-432B313E8053}"/>
              </a:ext>
            </a:extLst>
          </p:cNvPr>
          <p:cNvSpPr txBox="1"/>
          <p:nvPr/>
        </p:nvSpPr>
        <p:spPr>
          <a:xfrm>
            <a:off x="1828800" y="4010526"/>
            <a:ext cx="1061179" cy="369332"/>
          </a:xfrm>
          <a:prstGeom prst="rect">
            <a:avLst/>
          </a:prstGeom>
          <a:solidFill>
            <a:schemeClr val="bg1"/>
          </a:solidFill>
        </p:spPr>
        <p:txBody>
          <a:bodyPr wrap="square" rtlCol="0">
            <a:spAutoFit/>
          </a:bodyPr>
          <a:lstStyle/>
          <a:p>
            <a:pPr algn="ctr"/>
            <a:r>
              <a:rPr lang="en-US" dirty="0"/>
              <a:t>Height</a:t>
            </a:r>
          </a:p>
        </p:txBody>
      </p:sp>
      <p:sp>
        <p:nvSpPr>
          <p:cNvPr id="24" name="TextBox 23">
            <a:extLst>
              <a:ext uri="{FF2B5EF4-FFF2-40B4-BE49-F238E27FC236}">
                <a16:creationId xmlns:a16="http://schemas.microsoft.com/office/drawing/2014/main" id="{FDB0E5D9-1F4A-4836-8475-24D3404F3FBB}"/>
              </a:ext>
            </a:extLst>
          </p:cNvPr>
          <p:cNvSpPr txBox="1"/>
          <p:nvPr/>
        </p:nvSpPr>
        <p:spPr>
          <a:xfrm>
            <a:off x="4588041" y="2830087"/>
            <a:ext cx="3096127" cy="461665"/>
          </a:xfrm>
          <a:prstGeom prst="rect">
            <a:avLst/>
          </a:prstGeom>
          <a:noFill/>
        </p:spPr>
        <p:txBody>
          <a:bodyPr wrap="square" rtlCol="0">
            <a:spAutoFit/>
          </a:bodyPr>
          <a:lstStyle/>
          <a:p>
            <a:r>
              <a:rPr lang="en-US" sz="2400" dirty="0"/>
              <a:t>All Potential Energy</a:t>
            </a:r>
          </a:p>
        </p:txBody>
      </p:sp>
      <p:sp>
        <p:nvSpPr>
          <p:cNvPr id="25" name="TextBox 24">
            <a:extLst>
              <a:ext uri="{FF2B5EF4-FFF2-40B4-BE49-F238E27FC236}">
                <a16:creationId xmlns:a16="http://schemas.microsoft.com/office/drawing/2014/main" id="{A1D9D254-B063-4165-8F2B-415B1247AEBE}"/>
              </a:ext>
            </a:extLst>
          </p:cNvPr>
          <p:cNvSpPr txBox="1"/>
          <p:nvPr/>
        </p:nvSpPr>
        <p:spPr>
          <a:xfrm>
            <a:off x="7684168" y="5620514"/>
            <a:ext cx="3096127" cy="461665"/>
          </a:xfrm>
          <a:prstGeom prst="rect">
            <a:avLst/>
          </a:prstGeom>
          <a:noFill/>
        </p:spPr>
        <p:txBody>
          <a:bodyPr wrap="square" rtlCol="0">
            <a:spAutoFit/>
          </a:bodyPr>
          <a:lstStyle/>
          <a:p>
            <a:r>
              <a:rPr lang="en-US" sz="2400" dirty="0"/>
              <a:t>All Kinetic Energy</a:t>
            </a:r>
          </a:p>
        </p:txBody>
      </p:sp>
      <p:cxnSp>
        <p:nvCxnSpPr>
          <p:cNvPr id="26" name="Straight Connector 25">
            <a:extLst>
              <a:ext uri="{FF2B5EF4-FFF2-40B4-BE49-F238E27FC236}">
                <a16:creationId xmlns:a16="http://schemas.microsoft.com/office/drawing/2014/main" id="{E337788C-A363-4E4F-AF80-6F0DA42C32AD}"/>
              </a:ext>
            </a:extLst>
          </p:cNvPr>
          <p:cNvCxnSpPr>
            <a:cxnSpLocks/>
          </p:cNvCxnSpPr>
          <p:nvPr/>
        </p:nvCxnSpPr>
        <p:spPr>
          <a:xfrm flipV="1">
            <a:off x="9039324" y="4914894"/>
            <a:ext cx="663344" cy="103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00ABE40-1C09-48FC-8962-CC8A3CEA9E53}"/>
              </a:ext>
            </a:extLst>
          </p:cNvPr>
          <p:cNvSpPr txBox="1"/>
          <p:nvPr/>
        </p:nvSpPr>
        <p:spPr>
          <a:xfrm>
            <a:off x="9733144" y="4749496"/>
            <a:ext cx="1384035" cy="369332"/>
          </a:xfrm>
          <a:prstGeom prst="rect">
            <a:avLst/>
          </a:prstGeom>
          <a:solidFill>
            <a:schemeClr val="bg1"/>
          </a:solidFill>
        </p:spPr>
        <p:txBody>
          <a:bodyPr wrap="square" rtlCol="0">
            <a:spAutoFit/>
          </a:bodyPr>
          <a:lstStyle/>
          <a:p>
            <a:r>
              <a:rPr lang="en-US" dirty="0"/>
              <a:t>Height  =  0</a:t>
            </a:r>
          </a:p>
        </p:txBody>
      </p:sp>
    </p:spTree>
    <p:extLst>
      <p:ext uri="{BB962C8B-B14F-4D97-AF65-F5344CB8AC3E}">
        <p14:creationId xmlns:p14="http://schemas.microsoft.com/office/powerpoint/2010/main" val="404468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C1D5B6-1AFB-4AC5-8681-8AF1BEF658B1}"/>
              </a:ext>
            </a:extLst>
          </p:cNvPr>
          <p:cNvSpPr>
            <a:spLocks noGrp="1"/>
          </p:cNvSpPr>
          <p:nvPr>
            <p:ph type="sldNum" sz="quarter" idx="12"/>
          </p:nvPr>
        </p:nvSpPr>
        <p:spPr/>
        <p:txBody>
          <a:bodyPr/>
          <a:lstStyle/>
          <a:p>
            <a:fld id="{B8EB901A-F671-4D44-B90D-E3189B3B653F}" type="slidenum">
              <a:rPr lang="en-US" smtClean="0"/>
              <a:t>23</a:t>
            </a:fld>
            <a:endParaRPr lang="en-US"/>
          </a:p>
        </p:txBody>
      </p:sp>
      <p:sp>
        <p:nvSpPr>
          <p:cNvPr id="3" name="TextBox 2">
            <a:extLst>
              <a:ext uri="{FF2B5EF4-FFF2-40B4-BE49-F238E27FC236}">
                <a16:creationId xmlns:a16="http://schemas.microsoft.com/office/drawing/2014/main" id="{560D0A01-8075-4AA3-A4B7-8E71596834FE}"/>
              </a:ext>
            </a:extLst>
          </p:cNvPr>
          <p:cNvSpPr txBox="1"/>
          <p:nvPr/>
        </p:nvSpPr>
        <p:spPr>
          <a:xfrm>
            <a:off x="3718560" y="182880"/>
            <a:ext cx="4754880" cy="584775"/>
          </a:xfrm>
          <a:prstGeom prst="rect">
            <a:avLst/>
          </a:prstGeom>
          <a:noFill/>
        </p:spPr>
        <p:txBody>
          <a:bodyPr wrap="square" rtlCol="0">
            <a:spAutoFit/>
          </a:bodyPr>
          <a:lstStyle/>
          <a:p>
            <a:pPr algn="ctr"/>
            <a:r>
              <a:rPr lang="en-US" sz="3200" dirty="0">
                <a:solidFill>
                  <a:srgbClr val="FF0000"/>
                </a:solidFill>
              </a:rPr>
              <a:t>Conservation of Energy</a:t>
            </a:r>
          </a:p>
        </p:txBody>
      </p:sp>
      <p:grpSp>
        <p:nvGrpSpPr>
          <p:cNvPr id="13" name="Group 12">
            <a:extLst>
              <a:ext uri="{FF2B5EF4-FFF2-40B4-BE49-F238E27FC236}">
                <a16:creationId xmlns:a16="http://schemas.microsoft.com/office/drawing/2014/main" id="{F3D98DAB-C525-4969-B0BB-BE82650E84AD}"/>
              </a:ext>
            </a:extLst>
          </p:cNvPr>
          <p:cNvGrpSpPr/>
          <p:nvPr/>
        </p:nvGrpSpPr>
        <p:grpSpPr>
          <a:xfrm>
            <a:off x="1187116" y="1077925"/>
            <a:ext cx="10278979" cy="2274824"/>
            <a:chOff x="1187116" y="1077925"/>
            <a:chExt cx="10278979" cy="2274824"/>
          </a:xfrm>
        </p:grpSpPr>
        <p:sp>
          <p:nvSpPr>
            <p:cNvPr id="4" name="TextBox 3">
              <a:extLst>
                <a:ext uri="{FF2B5EF4-FFF2-40B4-BE49-F238E27FC236}">
                  <a16:creationId xmlns:a16="http://schemas.microsoft.com/office/drawing/2014/main" id="{62CD9638-41D4-4EDB-AD88-66CF0F8C1C36}"/>
                </a:ext>
              </a:extLst>
            </p:cNvPr>
            <p:cNvSpPr txBox="1"/>
            <p:nvPr/>
          </p:nvSpPr>
          <p:spPr>
            <a:xfrm>
              <a:off x="1187116" y="1077925"/>
              <a:ext cx="10278979" cy="830997"/>
            </a:xfrm>
            <a:prstGeom prst="rect">
              <a:avLst/>
            </a:prstGeom>
            <a:noFill/>
          </p:spPr>
          <p:txBody>
            <a:bodyPr wrap="square" rtlCol="0">
              <a:spAutoFit/>
            </a:bodyPr>
            <a:lstStyle/>
            <a:p>
              <a:r>
                <a:rPr lang="en-US" sz="2400" dirty="0"/>
                <a:t>By applying </a:t>
              </a:r>
              <a:r>
                <a:rPr lang="en-US" sz="2400" b="1" dirty="0"/>
                <a:t>Conservation of Energy </a:t>
              </a:r>
              <a:r>
                <a:rPr lang="en-US" sz="2400" dirty="0"/>
                <a:t>to a rolling object, we can determine the linear velocity of the object after “dropping” a certain vertical distance.</a:t>
              </a:r>
            </a:p>
          </p:txBody>
        </p:sp>
        <p:sp>
          <p:nvSpPr>
            <p:cNvPr id="5" name="TextBox 4">
              <a:extLst>
                <a:ext uri="{FF2B5EF4-FFF2-40B4-BE49-F238E27FC236}">
                  <a16:creationId xmlns:a16="http://schemas.microsoft.com/office/drawing/2014/main" id="{E49605C5-F601-436D-8FDC-8F020C0ED845}"/>
                </a:ext>
              </a:extLst>
            </p:cNvPr>
            <p:cNvSpPr txBox="1"/>
            <p:nvPr/>
          </p:nvSpPr>
          <p:spPr>
            <a:xfrm>
              <a:off x="2598821" y="2196101"/>
              <a:ext cx="6348663" cy="461665"/>
            </a:xfrm>
            <a:prstGeom prst="rect">
              <a:avLst/>
            </a:prstGeom>
            <a:noFill/>
          </p:spPr>
          <p:txBody>
            <a:bodyPr wrap="square" rtlCol="0">
              <a:spAutoFit/>
            </a:bodyPr>
            <a:lstStyle/>
            <a:p>
              <a:r>
                <a:rPr lang="en-US" sz="2400" dirty="0"/>
                <a:t>Potential Energy (PE)   =   Kinetic Energy (KE)</a:t>
              </a:r>
            </a:p>
          </p:txBody>
        </p:sp>
        <p:sp>
          <p:nvSpPr>
            <p:cNvPr id="6" name="TextBox 5">
              <a:extLst>
                <a:ext uri="{FF2B5EF4-FFF2-40B4-BE49-F238E27FC236}">
                  <a16:creationId xmlns:a16="http://schemas.microsoft.com/office/drawing/2014/main" id="{26482C95-C9D4-499D-BA9A-C80721B9143A}"/>
                </a:ext>
              </a:extLst>
            </p:cNvPr>
            <p:cNvSpPr txBox="1"/>
            <p:nvPr/>
          </p:nvSpPr>
          <p:spPr>
            <a:xfrm>
              <a:off x="4652211" y="2891084"/>
              <a:ext cx="4844717" cy="461665"/>
            </a:xfrm>
            <a:prstGeom prst="rect">
              <a:avLst/>
            </a:prstGeom>
            <a:noFill/>
          </p:spPr>
          <p:txBody>
            <a:bodyPr wrap="square" rtlCol="0">
              <a:spAutoFit/>
            </a:bodyPr>
            <a:lstStyle/>
            <a:p>
              <a:r>
                <a:rPr lang="en-US" sz="2400" b="1" dirty="0" err="1"/>
                <a:t>mgh</a:t>
              </a:r>
              <a:r>
                <a:rPr lang="en-US" sz="2400" b="1" dirty="0"/>
                <a:t>   =   ½ I (v/R)</a:t>
              </a:r>
              <a:r>
                <a:rPr lang="en-US" sz="2400" b="1" baseline="30000" dirty="0"/>
                <a:t>2</a:t>
              </a:r>
              <a:r>
                <a:rPr lang="en-US" sz="2400" b="1" dirty="0"/>
                <a:t>    +   ½ m v</a:t>
              </a:r>
              <a:r>
                <a:rPr lang="en-US" sz="2400" b="1" baseline="30000" dirty="0"/>
                <a:t>2 </a:t>
              </a:r>
              <a:r>
                <a:rPr lang="en-US" sz="2400" dirty="0"/>
                <a:t>   </a:t>
              </a:r>
            </a:p>
          </p:txBody>
        </p:sp>
      </p:grpSp>
      <p:grpSp>
        <p:nvGrpSpPr>
          <p:cNvPr id="14" name="Group 13">
            <a:extLst>
              <a:ext uri="{FF2B5EF4-FFF2-40B4-BE49-F238E27FC236}">
                <a16:creationId xmlns:a16="http://schemas.microsoft.com/office/drawing/2014/main" id="{997C4465-0288-467F-9B11-06C27FD55C5C}"/>
              </a:ext>
            </a:extLst>
          </p:cNvPr>
          <p:cNvGrpSpPr/>
          <p:nvPr/>
        </p:nvGrpSpPr>
        <p:grpSpPr>
          <a:xfrm>
            <a:off x="1347537" y="3785938"/>
            <a:ext cx="8598569" cy="1904044"/>
            <a:chOff x="1347537" y="3785938"/>
            <a:chExt cx="8598569" cy="1904044"/>
          </a:xfrm>
        </p:grpSpPr>
        <p:sp>
          <p:nvSpPr>
            <p:cNvPr id="7" name="TextBox 6">
              <a:extLst>
                <a:ext uri="{FF2B5EF4-FFF2-40B4-BE49-F238E27FC236}">
                  <a16:creationId xmlns:a16="http://schemas.microsoft.com/office/drawing/2014/main" id="{80D8741A-BB20-46A1-8C11-6E080FC3B07F}"/>
                </a:ext>
              </a:extLst>
            </p:cNvPr>
            <p:cNvSpPr txBox="1"/>
            <p:nvPr/>
          </p:nvSpPr>
          <p:spPr>
            <a:xfrm>
              <a:off x="1347537" y="3785938"/>
              <a:ext cx="8598569" cy="461665"/>
            </a:xfrm>
            <a:prstGeom prst="rect">
              <a:avLst/>
            </a:prstGeom>
            <a:noFill/>
          </p:spPr>
          <p:txBody>
            <a:bodyPr wrap="square" rtlCol="0">
              <a:spAutoFit/>
            </a:bodyPr>
            <a:lstStyle/>
            <a:p>
              <a:r>
                <a:rPr lang="en-US" sz="2400" dirty="0"/>
                <a:t>The right-hand side of the equation needs to be solved for “v”:</a:t>
              </a:r>
            </a:p>
          </p:txBody>
        </p:sp>
        <p:sp>
          <p:nvSpPr>
            <p:cNvPr id="8" name="TextBox 7">
              <a:extLst>
                <a:ext uri="{FF2B5EF4-FFF2-40B4-BE49-F238E27FC236}">
                  <a16:creationId xmlns:a16="http://schemas.microsoft.com/office/drawing/2014/main" id="{96F7E7AE-995D-46DC-8A60-CBA8B5AC659E}"/>
                </a:ext>
              </a:extLst>
            </p:cNvPr>
            <p:cNvSpPr txBox="1"/>
            <p:nvPr/>
          </p:nvSpPr>
          <p:spPr>
            <a:xfrm>
              <a:off x="2283992" y="4489653"/>
              <a:ext cx="4305300" cy="1200329"/>
            </a:xfrm>
            <a:prstGeom prst="rect">
              <a:avLst/>
            </a:prstGeom>
            <a:noFill/>
          </p:spPr>
          <p:txBody>
            <a:bodyPr wrap="square" rtlCol="0">
              <a:spAutoFit/>
            </a:bodyPr>
            <a:lstStyle/>
            <a:p>
              <a:r>
                <a:rPr lang="en-US" sz="2400" b="1" dirty="0"/>
                <a:t>                              v</a:t>
              </a:r>
              <a:r>
                <a:rPr lang="en-US" sz="2400" b="1" baseline="30000" dirty="0"/>
                <a:t>2</a:t>
              </a:r>
              <a:r>
                <a:rPr lang="en-US" sz="2400" b="1" dirty="0"/>
                <a:t>   </a:t>
              </a:r>
            </a:p>
            <a:p>
              <a:r>
                <a:rPr lang="en-US" sz="2400" b="1" dirty="0" err="1"/>
                <a:t>mgh</a:t>
              </a:r>
              <a:r>
                <a:rPr lang="en-US" sz="2400" b="1" dirty="0"/>
                <a:t>   =   ½   I    ------   +   ½ m v</a:t>
              </a:r>
              <a:r>
                <a:rPr lang="en-US" sz="2400" b="1" baseline="30000" dirty="0"/>
                <a:t>2 </a:t>
              </a:r>
              <a:r>
                <a:rPr lang="en-US" sz="2400" dirty="0"/>
                <a:t> </a:t>
              </a:r>
            </a:p>
            <a:p>
              <a:r>
                <a:rPr lang="en-US" sz="2400" dirty="0"/>
                <a:t>                              </a:t>
              </a:r>
              <a:r>
                <a:rPr lang="en-US" sz="2400" b="1" dirty="0"/>
                <a:t>R</a:t>
              </a:r>
              <a:r>
                <a:rPr lang="en-US" sz="2400" b="1" baseline="30000" dirty="0"/>
                <a:t>2</a:t>
              </a:r>
            </a:p>
          </p:txBody>
        </p:sp>
      </p:grpSp>
      <p:grpSp>
        <p:nvGrpSpPr>
          <p:cNvPr id="12" name="Group 11">
            <a:extLst>
              <a:ext uri="{FF2B5EF4-FFF2-40B4-BE49-F238E27FC236}">
                <a16:creationId xmlns:a16="http://schemas.microsoft.com/office/drawing/2014/main" id="{62AEB6A5-5180-478A-A213-F7D484ACF881}"/>
              </a:ext>
            </a:extLst>
          </p:cNvPr>
          <p:cNvGrpSpPr/>
          <p:nvPr/>
        </p:nvGrpSpPr>
        <p:grpSpPr>
          <a:xfrm>
            <a:off x="6355879" y="4469663"/>
            <a:ext cx="3445847" cy="1216371"/>
            <a:chOff x="6051081" y="4572087"/>
            <a:chExt cx="3445847" cy="1216371"/>
          </a:xfrm>
        </p:grpSpPr>
        <p:sp>
          <p:nvSpPr>
            <p:cNvPr id="9" name="TextBox 8">
              <a:extLst>
                <a:ext uri="{FF2B5EF4-FFF2-40B4-BE49-F238E27FC236}">
                  <a16:creationId xmlns:a16="http://schemas.microsoft.com/office/drawing/2014/main" id="{14B0480A-A14F-4D2F-B538-CD3AEA14E68F}"/>
                </a:ext>
              </a:extLst>
            </p:cNvPr>
            <p:cNvSpPr txBox="1"/>
            <p:nvPr/>
          </p:nvSpPr>
          <p:spPr>
            <a:xfrm>
              <a:off x="6051081" y="4588129"/>
              <a:ext cx="3445847" cy="1200329"/>
            </a:xfrm>
            <a:prstGeom prst="rect">
              <a:avLst/>
            </a:prstGeom>
            <a:noFill/>
          </p:spPr>
          <p:txBody>
            <a:bodyPr wrap="square" rtlCol="0">
              <a:spAutoFit/>
            </a:bodyPr>
            <a:lstStyle/>
            <a:p>
              <a:r>
                <a:rPr lang="en-US" sz="2400" b="1" dirty="0"/>
                <a:t>                         I           </a:t>
              </a:r>
            </a:p>
            <a:p>
              <a:r>
                <a:rPr lang="en-US" sz="2400" b="1" dirty="0"/>
                <a:t> =     ½  v</a:t>
              </a:r>
              <a:r>
                <a:rPr lang="en-US" sz="2400" b="1" baseline="30000" dirty="0"/>
                <a:t>2</a:t>
              </a:r>
              <a:r>
                <a:rPr lang="en-US" sz="2400" b="1" dirty="0"/>
                <a:t>     ------   +   m</a:t>
              </a:r>
              <a:r>
                <a:rPr lang="en-US" sz="2400" b="1" baseline="30000" dirty="0"/>
                <a:t> </a:t>
              </a:r>
              <a:r>
                <a:rPr lang="en-US" sz="2400" dirty="0"/>
                <a:t> </a:t>
              </a:r>
            </a:p>
            <a:p>
              <a:r>
                <a:rPr lang="en-US" sz="2400" dirty="0"/>
                <a:t>                        </a:t>
              </a:r>
              <a:r>
                <a:rPr lang="en-US" sz="2400" b="1" dirty="0"/>
                <a:t>R</a:t>
              </a:r>
              <a:r>
                <a:rPr lang="en-US" sz="2400" b="1" baseline="30000" dirty="0"/>
                <a:t>2</a:t>
              </a:r>
            </a:p>
          </p:txBody>
        </p:sp>
        <p:sp>
          <p:nvSpPr>
            <p:cNvPr id="10" name="Left Bracket 9">
              <a:extLst>
                <a:ext uri="{FF2B5EF4-FFF2-40B4-BE49-F238E27FC236}">
                  <a16:creationId xmlns:a16="http://schemas.microsoft.com/office/drawing/2014/main" id="{A7E01FDE-EA1D-4C8C-B82D-DEB6D01D28BA}"/>
                </a:ext>
              </a:extLst>
            </p:cNvPr>
            <p:cNvSpPr/>
            <p:nvPr/>
          </p:nvSpPr>
          <p:spPr>
            <a:xfrm>
              <a:off x="7491663" y="4572087"/>
              <a:ext cx="208547"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ket 10">
              <a:extLst>
                <a:ext uri="{FF2B5EF4-FFF2-40B4-BE49-F238E27FC236}">
                  <a16:creationId xmlns:a16="http://schemas.microsoft.com/office/drawing/2014/main" id="{B011C41E-0C01-46C6-B8A7-3E656A69FAEA}"/>
                </a:ext>
              </a:extLst>
            </p:cNvPr>
            <p:cNvSpPr/>
            <p:nvPr/>
          </p:nvSpPr>
          <p:spPr>
            <a:xfrm flipH="1">
              <a:off x="8973152" y="4579746"/>
              <a:ext cx="208546"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0543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C66489-380A-47BB-9B4E-E42DF73B11D2}"/>
              </a:ext>
            </a:extLst>
          </p:cNvPr>
          <p:cNvSpPr>
            <a:spLocks noGrp="1"/>
          </p:cNvSpPr>
          <p:nvPr>
            <p:ph type="sldNum" sz="quarter" idx="12"/>
          </p:nvPr>
        </p:nvSpPr>
        <p:spPr/>
        <p:txBody>
          <a:bodyPr/>
          <a:lstStyle/>
          <a:p>
            <a:fld id="{B8EB901A-F671-4D44-B90D-E3189B3B653F}" type="slidenum">
              <a:rPr lang="en-US" smtClean="0"/>
              <a:t>24</a:t>
            </a:fld>
            <a:endParaRPr lang="en-US"/>
          </a:p>
        </p:txBody>
      </p:sp>
      <p:grpSp>
        <p:nvGrpSpPr>
          <p:cNvPr id="3" name="Group 2">
            <a:extLst>
              <a:ext uri="{FF2B5EF4-FFF2-40B4-BE49-F238E27FC236}">
                <a16:creationId xmlns:a16="http://schemas.microsoft.com/office/drawing/2014/main" id="{C24D4209-1834-48A6-BC0C-98BD76D6DE60}"/>
              </a:ext>
            </a:extLst>
          </p:cNvPr>
          <p:cNvGrpSpPr/>
          <p:nvPr/>
        </p:nvGrpSpPr>
        <p:grpSpPr>
          <a:xfrm>
            <a:off x="2351506" y="1225766"/>
            <a:ext cx="4237524" cy="1216371"/>
            <a:chOff x="6051081" y="4572087"/>
            <a:chExt cx="2713836" cy="1216371"/>
          </a:xfrm>
        </p:grpSpPr>
        <p:sp>
          <p:nvSpPr>
            <p:cNvPr id="4" name="TextBox 3">
              <a:extLst>
                <a:ext uri="{FF2B5EF4-FFF2-40B4-BE49-F238E27FC236}">
                  <a16:creationId xmlns:a16="http://schemas.microsoft.com/office/drawing/2014/main" id="{9B3E859B-1BA8-4CA0-BBFB-3494DFD446A2}"/>
                </a:ext>
              </a:extLst>
            </p:cNvPr>
            <p:cNvSpPr txBox="1"/>
            <p:nvPr/>
          </p:nvSpPr>
          <p:spPr>
            <a:xfrm>
              <a:off x="6051081" y="4588129"/>
              <a:ext cx="2713836" cy="1200329"/>
            </a:xfrm>
            <a:prstGeom prst="rect">
              <a:avLst/>
            </a:prstGeom>
            <a:noFill/>
          </p:spPr>
          <p:txBody>
            <a:bodyPr wrap="square" rtlCol="0">
              <a:spAutoFit/>
            </a:bodyPr>
            <a:lstStyle/>
            <a:p>
              <a:r>
                <a:rPr lang="en-US" sz="2400" b="1" dirty="0"/>
                <a:t>                                   I           </a:t>
              </a:r>
            </a:p>
            <a:p>
              <a:r>
                <a:rPr lang="en-US" sz="2400" b="1" dirty="0" err="1"/>
                <a:t>mgh</a:t>
              </a:r>
              <a:r>
                <a:rPr lang="en-US" sz="2400" b="1" dirty="0"/>
                <a:t>   =     ½  v</a:t>
              </a:r>
              <a:r>
                <a:rPr lang="en-US" sz="2400" b="1" baseline="30000" dirty="0"/>
                <a:t>2</a:t>
              </a:r>
              <a:r>
                <a:rPr lang="en-US" sz="2400" b="1" dirty="0"/>
                <a:t>    -------   +   m</a:t>
              </a:r>
              <a:r>
                <a:rPr lang="en-US" sz="2400" b="1" baseline="30000" dirty="0"/>
                <a:t> </a:t>
              </a:r>
              <a:r>
                <a:rPr lang="en-US" sz="2400" dirty="0"/>
                <a:t> </a:t>
              </a:r>
            </a:p>
            <a:p>
              <a:r>
                <a:rPr lang="en-US" sz="2400" dirty="0"/>
                <a:t>                                  </a:t>
              </a:r>
              <a:r>
                <a:rPr lang="en-US" sz="2400" b="1" dirty="0"/>
                <a:t>R</a:t>
              </a:r>
              <a:r>
                <a:rPr lang="en-US" sz="2400" b="1" baseline="30000" dirty="0"/>
                <a:t>2</a:t>
              </a:r>
            </a:p>
          </p:txBody>
        </p:sp>
        <p:sp>
          <p:nvSpPr>
            <p:cNvPr id="5" name="Left Bracket 4">
              <a:extLst>
                <a:ext uri="{FF2B5EF4-FFF2-40B4-BE49-F238E27FC236}">
                  <a16:creationId xmlns:a16="http://schemas.microsoft.com/office/drawing/2014/main" id="{544ADCE3-935D-4A22-874F-A45099CA56A2}"/>
                </a:ext>
              </a:extLst>
            </p:cNvPr>
            <p:cNvSpPr/>
            <p:nvPr/>
          </p:nvSpPr>
          <p:spPr>
            <a:xfrm>
              <a:off x="7380814" y="4572087"/>
              <a:ext cx="208547"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ket 5">
              <a:extLst>
                <a:ext uri="{FF2B5EF4-FFF2-40B4-BE49-F238E27FC236}">
                  <a16:creationId xmlns:a16="http://schemas.microsoft.com/office/drawing/2014/main" id="{39F12208-35FC-4D13-A9A4-42BB6E458EBE}"/>
                </a:ext>
              </a:extLst>
            </p:cNvPr>
            <p:cNvSpPr/>
            <p:nvPr/>
          </p:nvSpPr>
          <p:spPr>
            <a:xfrm flipH="1">
              <a:off x="8278857" y="4579746"/>
              <a:ext cx="208546"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413F843C-E832-4DCF-8A67-699310F95790}"/>
              </a:ext>
            </a:extLst>
          </p:cNvPr>
          <p:cNvGrpSpPr/>
          <p:nvPr/>
        </p:nvGrpSpPr>
        <p:grpSpPr>
          <a:xfrm>
            <a:off x="2413142" y="2470865"/>
            <a:ext cx="8940658" cy="2645845"/>
            <a:chOff x="2413142" y="2470865"/>
            <a:chExt cx="8940658" cy="2645845"/>
          </a:xfrm>
        </p:grpSpPr>
        <p:grpSp>
          <p:nvGrpSpPr>
            <p:cNvPr id="13" name="Group 12">
              <a:extLst>
                <a:ext uri="{FF2B5EF4-FFF2-40B4-BE49-F238E27FC236}">
                  <a16:creationId xmlns:a16="http://schemas.microsoft.com/office/drawing/2014/main" id="{32E945A8-F70B-4D30-9E2A-EBADB7A610F1}"/>
                </a:ext>
              </a:extLst>
            </p:cNvPr>
            <p:cNvGrpSpPr/>
            <p:nvPr/>
          </p:nvGrpSpPr>
          <p:grpSpPr>
            <a:xfrm>
              <a:off x="2413142" y="3071030"/>
              <a:ext cx="5193570" cy="2045680"/>
              <a:chOff x="4110851" y="2446508"/>
              <a:chExt cx="5193570" cy="2066988"/>
            </a:xfrm>
          </p:grpSpPr>
          <p:sp>
            <p:nvSpPr>
              <p:cNvPr id="8" name="TextBox 7">
                <a:extLst>
                  <a:ext uri="{FF2B5EF4-FFF2-40B4-BE49-F238E27FC236}">
                    <a16:creationId xmlns:a16="http://schemas.microsoft.com/office/drawing/2014/main" id="{A26C648A-E4F3-4D2D-93AC-EA110DA5F693}"/>
                  </a:ext>
                </a:extLst>
              </p:cNvPr>
              <p:cNvSpPr txBox="1"/>
              <p:nvPr/>
            </p:nvSpPr>
            <p:spPr>
              <a:xfrm>
                <a:off x="4116403" y="2446508"/>
                <a:ext cx="5188018" cy="1959189"/>
              </a:xfrm>
              <a:prstGeom prst="rect">
                <a:avLst/>
              </a:prstGeom>
              <a:noFill/>
            </p:spPr>
            <p:txBody>
              <a:bodyPr wrap="square" rtlCol="0">
                <a:spAutoFit/>
              </a:bodyPr>
              <a:lstStyle/>
              <a:p>
                <a:r>
                  <a:rPr lang="en-US" sz="2400" b="1" dirty="0"/>
                  <a:t>       2mgh</a:t>
                </a:r>
              </a:p>
              <a:p>
                <a:r>
                  <a:rPr lang="en-US" sz="2400" b="1" dirty="0"/>
                  <a:t> ------------------          =      v</a:t>
                </a:r>
                <a:r>
                  <a:rPr lang="en-US" sz="2400" b="1" baseline="30000" dirty="0"/>
                  <a:t>2</a:t>
                </a:r>
              </a:p>
              <a:p>
                <a:endParaRPr lang="en-US" sz="2400" b="1" dirty="0"/>
              </a:p>
              <a:p>
                <a:endParaRPr lang="en-US" sz="2400" b="1" dirty="0"/>
              </a:p>
              <a:p>
                <a:endParaRPr lang="en-US" sz="2400" b="1" dirty="0"/>
              </a:p>
            </p:txBody>
          </p:sp>
          <p:grpSp>
            <p:nvGrpSpPr>
              <p:cNvPr id="12" name="Group 11">
                <a:extLst>
                  <a:ext uri="{FF2B5EF4-FFF2-40B4-BE49-F238E27FC236}">
                    <a16:creationId xmlns:a16="http://schemas.microsoft.com/office/drawing/2014/main" id="{5E2E4F95-AB55-4E5C-A433-7050F1CEFF9D}"/>
                  </a:ext>
                </a:extLst>
              </p:cNvPr>
              <p:cNvGrpSpPr/>
              <p:nvPr/>
            </p:nvGrpSpPr>
            <p:grpSpPr>
              <a:xfrm>
                <a:off x="4110851" y="3300664"/>
                <a:ext cx="2161210" cy="1212832"/>
                <a:chOff x="6192717" y="4379495"/>
                <a:chExt cx="2161210" cy="1212832"/>
              </a:xfrm>
            </p:grpSpPr>
            <p:sp>
              <p:nvSpPr>
                <p:cNvPr id="9" name="Left Bracket 8">
                  <a:extLst>
                    <a:ext uri="{FF2B5EF4-FFF2-40B4-BE49-F238E27FC236}">
                      <a16:creationId xmlns:a16="http://schemas.microsoft.com/office/drawing/2014/main" id="{962A88B1-1113-41AF-BE68-61B17E02C5F3}"/>
                    </a:ext>
                  </a:extLst>
                </p:cNvPr>
                <p:cNvSpPr/>
                <p:nvPr/>
              </p:nvSpPr>
              <p:spPr>
                <a:xfrm>
                  <a:off x="6291830" y="4379495"/>
                  <a:ext cx="325636"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ket 9">
                  <a:extLst>
                    <a:ext uri="{FF2B5EF4-FFF2-40B4-BE49-F238E27FC236}">
                      <a16:creationId xmlns:a16="http://schemas.microsoft.com/office/drawing/2014/main" id="{577473BE-E8DB-4848-9247-4E960E3B7C93}"/>
                    </a:ext>
                  </a:extLst>
                </p:cNvPr>
                <p:cNvSpPr/>
                <p:nvPr/>
              </p:nvSpPr>
              <p:spPr>
                <a:xfrm flipH="1">
                  <a:off x="7728330" y="4379495"/>
                  <a:ext cx="325635"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86FFBDEA-3A67-4A13-B9BE-13B9E2CBAC0D}"/>
                    </a:ext>
                  </a:extLst>
                </p:cNvPr>
                <p:cNvSpPr txBox="1"/>
                <p:nvPr/>
              </p:nvSpPr>
              <p:spPr>
                <a:xfrm>
                  <a:off x="6192717" y="4379495"/>
                  <a:ext cx="2161210" cy="1212832"/>
                </a:xfrm>
                <a:prstGeom prst="rect">
                  <a:avLst/>
                </a:prstGeom>
                <a:noFill/>
              </p:spPr>
              <p:txBody>
                <a:bodyPr wrap="square" rtlCol="0">
                  <a:spAutoFit/>
                </a:bodyPr>
                <a:lstStyle/>
                <a:p>
                  <a:r>
                    <a:rPr lang="en-US" sz="2400" b="1" dirty="0"/>
                    <a:t>      I</a:t>
                  </a:r>
                </a:p>
                <a:p>
                  <a:r>
                    <a:rPr lang="en-US" sz="2400" b="1" dirty="0"/>
                    <a:t>   ------   +   m</a:t>
                  </a:r>
                </a:p>
                <a:p>
                  <a:r>
                    <a:rPr lang="en-US" sz="2400" b="1" dirty="0"/>
                    <a:t>     R</a:t>
                  </a:r>
                  <a:r>
                    <a:rPr lang="en-US" sz="2400" b="1" baseline="30000" dirty="0"/>
                    <a:t>2</a:t>
                  </a:r>
                </a:p>
              </p:txBody>
            </p:sp>
          </p:grpSp>
        </p:grpSp>
        <p:sp>
          <p:nvSpPr>
            <p:cNvPr id="21" name="TextBox 20">
              <a:extLst>
                <a:ext uri="{FF2B5EF4-FFF2-40B4-BE49-F238E27FC236}">
                  <a16:creationId xmlns:a16="http://schemas.microsoft.com/office/drawing/2014/main" id="{65D9599A-6C03-42E3-9423-97E0BD2107E5}"/>
                </a:ext>
              </a:extLst>
            </p:cNvPr>
            <p:cNvSpPr txBox="1"/>
            <p:nvPr/>
          </p:nvSpPr>
          <p:spPr>
            <a:xfrm>
              <a:off x="7218947" y="2470865"/>
              <a:ext cx="4134853" cy="1200329"/>
            </a:xfrm>
            <a:prstGeom prst="rect">
              <a:avLst/>
            </a:prstGeom>
            <a:noFill/>
          </p:spPr>
          <p:txBody>
            <a:bodyPr wrap="square" rtlCol="0">
              <a:spAutoFit/>
            </a:bodyPr>
            <a:lstStyle/>
            <a:p>
              <a:r>
                <a:rPr lang="en-US" sz="2400" dirty="0">
                  <a:solidFill>
                    <a:srgbClr val="FF0000"/>
                  </a:solidFill>
                </a:rPr>
                <a:t>Divide each side by ½.  Then divide each side again by the terms in the parentheses…</a:t>
              </a:r>
            </a:p>
          </p:txBody>
        </p:sp>
      </p:grpSp>
    </p:spTree>
    <p:extLst>
      <p:ext uri="{BB962C8B-B14F-4D97-AF65-F5344CB8AC3E}">
        <p14:creationId xmlns:p14="http://schemas.microsoft.com/office/powerpoint/2010/main" val="343940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C66489-380A-47BB-9B4E-E42DF73B11D2}"/>
              </a:ext>
            </a:extLst>
          </p:cNvPr>
          <p:cNvSpPr>
            <a:spLocks noGrp="1"/>
          </p:cNvSpPr>
          <p:nvPr>
            <p:ph type="sldNum" sz="quarter" idx="12"/>
          </p:nvPr>
        </p:nvSpPr>
        <p:spPr/>
        <p:txBody>
          <a:bodyPr/>
          <a:lstStyle/>
          <a:p>
            <a:fld id="{B8EB901A-F671-4D44-B90D-E3189B3B653F}" type="slidenum">
              <a:rPr lang="en-US" smtClean="0"/>
              <a:t>25</a:t>
            </a:fld>
            <a:endParaRPr lang="en-US"/>
          </a:p>
        </p:txBody>
      </p:sp>
      <p:grpSp>
        <p:nvGrpSpPr>
          <p:cNvPr id="29" name="Group 28">
            <a:extLst>
              <a:ext uri="{FF2B5EF4-FFF2-40B4-BE49-F238E27FC236}">
                <a16:creationId xmlns:a16="http://schemas.microsoft.com/office/drawing/2014/main" id="{6E3B146A-136F-4592-A6FD-FA0091DD308B}"/>
              </a:ext>
            </a:extLst>
          </p:cNvPr>
          <p:cNvGrpSpPr/>
          <p:nvPr/>
        </p:nvGrpSpPr>
        <p:grpSpPr>
          <a:xfrm>
            <a:off x="1380791" y="2174457"/>
            <a:ext cx="4715209" cy="2156162"/>
            <a:chOff x="3044239" y="1294305"/>
            <a:chExt cx="4715209" cy="2156162"/>
          </a:xfrm>
        </p:grpSpPr>
        <p:grpSp>
          <p:nvGrpSpPr>
            <p:cNvPr id="14" name="Group 13">
              <a:extLst>
                <a:ext uri="{FF2B5EF4-FFF2-40B4-BE49-F238E27FC236}">
                  <a16:creationId xmlns:a16="http://schemas.microsoft.com/office/drawing/2014/main" id="{D9BB6D0C-484E-495C-BF92-2FA733ACFAE8}"/>
                </a:ext>
              </a:extLst>
            </p:cNvPr>
            <p:cNvGrpSpPr/>
            <p:nvPr/>
          </p:nvGrpSpPr>
          <p:grpSpPr>
            <a:xfrm>
              <a:off x="5172429" y="1395982"/>
              <a:ext cx="2587019" cy="2054485"/>
              <a:chOff x="4110851" y="2446508"/>
              <a:chExt cx="2411816" cy="2054485"/>
            </a:xfrm>
          </p:grpSpPr>
          <p:sp>
            <p:nvSpPr>
              <p:cNvPr id="15" name="TextBox 14">
                <a:extLst>
                  <a:ext uri="{FF2B5EF4-FFF2-40B4-BE49-F238E27FC236}">
                    <a16:creationId xmlns:a16="http://schemas.microsoft.com/office/drawing/2014/main" id="{D88F6369-8BF8-4A41-9FAE-5C9DDC2780B3}"/>
                  </a:ext>
                </a:extLst>
              </p:cNvPr>
              <p:cNvSpPr txBox="1"/>
              <p:nvPr/>
            </p:nvSpPr>
            <p:spPr>
              <a:xfrm>
                <a:off x="4116403" y="2446508"/>
                <a:ext cx="2406264" cy="830997"/>
              </a:xfrm>
              <a:prstGeom prst="rect">
                <a:avLst/>
              </a:prstGeom>
              <a:noFill/>
            </p:spPr>
            <p:txBody>
              <a:bodyPr wrap="square" rtlCol="0">
                <a:spAutoFit/>
              </a:bodyPr>
              <a:lstStyle/>
              <a:p>
                <a:r>
                  <a:rPr lang="en-US" sz="2400" b="1" dirty="0"/>
                  <a:t>       2mgh</a:t>
                </a:r>
              </a:p>
              <a:p>
                <a:r>
                  <a:rPr lang="en-US" sz="2400" b="1" dirty="0"/>
                  <a:t>------------------      </a:t>
                </a:r>
              </a:p>
            </p:txBody>
          </p:sp>
          <p:grpSp>
            <p:nvGrpSpPr>
              <p:cNvPr id="16" name="Group 15">
                <a:extLst>
                  <a:ext uri="{FF2B5EF4-FFF2-40B4-BE49-F238E27FC236}">
                    <a16:creationId xmlns:a16="http://schemas.microsoft.com/office/drawing/2014/main" id="{56693890-AE94-4F4F-A9B1-29F252F22DF5}"/>
                  </a:ext>
                </a:extLst>
              </p:cNvPr>
              <p:cNvGrpSpPr/>
              <p:nvPr/>
            </p:nvGrpSpPr>
            <p:grpSpPr>
              <a:xfrm>
                <a:off x="4110851" y="3300664"/>
                <a:ext cx="2161210" cy="1200329"/>
                <a:chOff x="6192717" y="4379495"/>
                <a:chExt cx="2161210" cy="1200329"/>
              </a:xfrm>
            </p:grpSpPr>
            <p:sp>
              <p:nvSpPr>
                <p:cNvPr id="17" name="Left Bracket 16">
                  <a:extLst>
                    <a:ext uri="{FF2B5EF4-FFF2-40B4-BE49-F238E27FC236}">
                      <a16:creationId xmlns:a16="http://schemas.microsoft.com/office/drawing/2014/main" id="{A5082DB5-907D-45C5-999A-980C7EC5F28E}"/>
                    </a:ext>
                  </a:extLst>
                </p:cNvPr>
                <p:cNvSpPr/>
                <p:nvPr/>
              </p:nvSpPr>
              <p:spPr>
                <a:xfrm>
                  <a:off x="6291830" y="4379495"/>
                  <a:ext cx="325636"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Left Bracket 17">
                  <a:extLst>
                    <a:ext uri="{FF2B5EF4-FFF2-40B4-BE49-F238E27FC236}">
                      <a16:creationId xmlns:a16="http://schemas.microsoft.com/office/drawing/2014/main" id="{2973A299-759E-4DE2-8E57-361DEC6D2DED}"/>
                    </a:ext>
                  </a:extLst>
                </p:cNvPr>
                <p:cNvSpPr/>
                <p:nvPr/>
              </p:nvSpPr>
              <p:spPr>
                <a:xfrm flipH="1">
                  <a:off x="7728330" y="4379495"/>
                  <a:ext cx="325635"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9872EA99-651F-4272-8408-D4E76FF8B8A7}"/>
                    </a:ext>
                  </a:extLst>
                </p:cNvPr>
                <p:cNvSpPr txBox="1"/>
                <p:nvPr/>
              </p:nvSpPr>
              <p:spPr>
                <a:xfrm>
                  <a:off x="6192717" y="4379495"/>
                  <a:ext cx="2161210" cy="1200329"/>
                </a:xfrm>
                <a:prstGeom prst="rect">
                  <a:avLst/>
                </a:prstGeom>
                <a:noFill/>
              </p:spPr>
              <p:txBody>
                <a:bodyPr wrap="square" rtlCol="0">
                  <a:spAutoFit/>
                </a:bodyPr>
                <a:lstStyle/>
                <a:p>
                  <a:r>
                    <a:rPr lang="en-US" sz="2400" b="1" dirty="0"/>
                    <a:t>      I</a:t>
                  </a:r>
                </a:p>
                <a:p>
                  <a:r>
                    <a:rPr lang="en-US" sz="2400" b="1" dirty="0"/>
                    <a:t>   ------   +   m</a:t>
                  </a:r>
                </a:p>
                <a:p>
                  <a:r>
                    <a:rPr lang="en-US" sz="2400" b="1" dirty="0"/>
                    <a:t>     R</a:t>
                  </a:r>
                  <a:r>
                    <a:rPr lang="en-US" sz="2400" b="1" baseline="30000" dirty="0"/>
                    <a:t>2</a:t>
                  </a:r>
                </a:p>
              </p:txBody>
            </p:sp>
          </p:grpSp>
        </p:grpSp>
        <p:sp>
          <p:nvSpPr>
            <p:cNvPr id="20" name="TextBox 19">
              <a:extLst>
                <a:ext uri="{FF2B5EF4-FFF2-40B4-BE49-F238E27FC236}">
                  <a16:creationId xmlns:a16="http://schemas.microsoft.com/office/drawing/2014/main" id="{1A19C349-12C3-4F59-B59A-7A6DD5BB080C}"/>
                </a:ext>
              </a:extLst>
            </p:cNvPr>
            <p:cNvSpPr txBox="1"/>
            <p:nvPr/>
          </p:nvSpPr>
          <p:spPr>
            <a:xfrm>
              <a:off x="3044239" y="2019305"/>
              <a:ext cx="1072321" cy="461665"/>
            </a:xfrm>
            <a:prstGeom prst="rect">
              <a:avLst/>
            </a:prstGeom>
            <a:noFill/>
            <a:ln>
              <a:noFill/>
            </a:ln>
          </p:spPr>
          <p:txBody>
            <a:bodyPr wrap="square" rtlCol="0">
              <a:spAutoFit/>
            </a:bodyPr>
            <a:lstStyle/>
            <a:p>
              <a:r>
                <a:rPr lang="en-US" sz="2400" b="1" dirty="0"/>
                <a:t>v   =   </a:t>
              </a:r>
            </a:p>
          </p:txBody>
        </p:sp>
        <p:grpSp>
          <p:nvGrpSpPr>
            <p:cNvPr id="27" name="Group 26">
              <a:extLst>
                <a:ext uri="{FF2B5EF4-FFF2-40B4-BE49-F238E27FC236}">
                  <a16:creationId xmlns:a16="http://schemas.microsoft.com/office/drawing/2014/main" id="{28DE1840-F04A-4D04-B5FA-DF124D2F593E}"/>
                </a:ext>
              </a:extLst>
            </p:cNvPr>
            <p:cNvGrpSpPr/>
            <p:nvPr/>
          </p:nvGrpSpPr>
          <p:grpSpPr>
            <a:xfrm>
              <a:off x="4267227" y="1294305"/>
              <a:ext cx="3128184" cy="2139413"/>
              <a:chOff x="4267227" y="1294305"/>
              <a:chExt cx="3128184" cy="2139413"/>
            </a:xfrm>
          </p:grpSpPr>
          <p:cxnSp>
            <p:nvCxnSpPr>
              <p:cNvPr id="21" name="Straight Connector 20">
                <a:extLst>
                  <a:ext uri="{FF2B5EF4-FFF2-40B4-BE49-F238E27FC236}">
                    <a16:creationId xmlns:a16="http://schemas.microsoft.com/office/drawing/2014/main" id="{C19D864F-7F74-4E62-9ECE-67084A021908}"/>
                  </a:ext>
                </a:extLst>
              </p:cNvPr>
              <p:cNvCxnSpPr>
                <a:cxnSpLocks/>
              </p:cNvCxnSpPr>
              <p:nvPr/>
            </p:nvCxnSpPr>
            <p:spPr>
              <a:xfrm flipV="1">
                <a:off x="4427621" y="1294305"/>
                <a:ext cx="433747" cy="21346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5504DF8-E70C-40F7-8A71-756AA8D42785}"/>
                  </a:ext>
                </a:extLst>
              </p:cNvPr>
              <p:cNvCxnSpPr>
                <a:cxnSpLocks/>
              </p:cNvCxnSpPr>
              <p:nvPr/>
            </p:nvCxnSpPr>
            <p:spPr>
              <a:xfrm flipH="1">
                <a:off x="4845326" y="1310347"/>
                <a:ext cx="2550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494D627-DD12-4500-AD1D-C6323067F7C1}"/>
                  </a:ext>
                </a:extLst>
              </p:cNvPr>
              <p:cNvCxnSpPr>
                <a:cxnSpLocks/>
              </p:cNvCxnSpPr>
              <p:nvPr/>
            </p:nvCxnSpPr>
            <p:spPr>
              <a:xfrm flipH="1" flipV="1">
                <a:off x="4267227" y="2681152"/>
                <a:ext cx="165327" cy="7525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TextBox 29">
            <a:extLst>
              <a:ext uri="{FF2B5EF4-FFF2-40B4-BE49-F238E27FC236}">
                <a16:creationId xmlns:a16="http://schemas.microsoft.com/office/drawing/2014/main" id="{7DA934D6-133C-420D-95F2-A37EF42FD150}"/>
              </a:ext>
            </a:extLst>
          </p:cNvPr>
          <p:cNvSpPr txBox="1"/>
          <p:nvPr/>
        </p:nvSpPr>
        <p:spPr>
          <a:xfrm>
            <a:off x="1214173" y="523224"/>
            <a:ext cx="8582526" cy="461665"/>
          </a:xfrm>
          <a:prstGeom prst="rect">
            <a:avLst/>
          </a:prstGeom>
          <a:noFill/>
        </p:spPr>
        <p:txBody>
          <a:bodyPr wrap="square" rtlCol="0">
            <a:spAutoFit/>
          </a:bodyPr>
          <a:lstStyle/>
          <a:p>
            <a:r>
              <a:rPr lang="en-US" sz="2400" dirty="0"/>
              <a:t>The equation to solve for linear velocity becomes:</a:t>
            </a:r>
          </a:p>
        </p:txBody>
      </p:sp>
      <p:sp>
        <p:nvSpPr>
          <p:cNvPr id="31" name="TextBox 30">
            <a:extLst>
              <a:ext uri="{FF2B5EF4-FFF2-40B4-BE49-F238E27FC236}">
                <a16:creationId xmlns:a16="http://schemas.microsoft.com/office/drawing/2014/main" id="{16D4EAAC-0293-4950-A1F2-BCCE140322A2}"/>
              </a:ext>
            </a:extLst>
          </p:cNvPr>
          <p:cNvSpPr txBox="1"/>
          <p:nvPr/>
        </p:nvSpPr>
        <p:spPr>
          <a:xfrm>
            <a:off x="6686567" y="1438448"/>
            <a:ext cx="4667234" cy="3785652"/>
          </a:xfrm>
          <a:prstGeom prst="rect">
            <a:avLst/>
          </a:prstGeom>
          <a:noFill/>
        </p:spPr>
        <p:txBody>
          <a:bodyPr wrap="square" rtlCol="0">
            <a:spAutoFit/>
          </a:bodyPr>
          <a:lstStyle/>
          <a:p>
            <a:r>
              <a:rPr lang="en-US" sz="2000" dirty="0"/>
              <a:t>It’s not obvious from this equation, but since the Moment of Inertia (I) for the object is a function of the object’s mass (m) the linear velocity of the object is independent of its mass – just like with a free falling body…</a:t>
            </a:r>
          </a:p>
          <a:p>
            <a:endParaRPr lang="en-US" sz="2000" dirty="0"/>
          </a:p>
          <a:p>
            <a:r>
              <a:rPr lang="en-US" sz="2000" b="1" dirty="0"/>
              <a:t>Note:</a:t>
            </a:r>
            <a:r>
              <a:rPr lang="en-US" sz="2000" dirty="0"/>
              <a:t>  Do the math by substituting an appropriate equation for Moment of Inertia.  The “m” in the denominator will factor out and then cancel the “m” in the numerator.</a:t>
            </a:r>
          </a:p>
        </p:txBody>
      </p:sp>
    </p:spTree>
    <p:extLst>
      <p:ext uri="{BB962C8B-B14F-4D97-AF65-F5344CB8AC3E}">
        <p14:creationId xmlns:p14="http://schemas.microsoft.com/office/powerpoint/2010/main" val="3354932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F552B0-44DA-4DC4-A3A6-3F890E94001C}"/>
              </a:ext>
            </a:extLst>
          </p:cNvPr>
          <p:cNvSpPr>
            <a:spLocks noGrp="1"/>
          </p:cNvSpPr>
          <p:nvPr>
            <p:ph type="sldNum" sz="quarter" idx="12"/>
          </p:nvPr>
        </p:nvSpPr>
        <p:spPr/>
        <p:txBody>
          <a:bodyPr/>
          <a:lstStyle/>
          <a:p>
            <a:fld id="{B8EB901A-F671-4D44-B90D-E3189B3B653F}" type="slidenum">
              <a:rPr lang="en-US" smtClean="0"/>
              <a:t>26</a:t>
            </a:fld>
            <a:endParaRPr lang="en-US"/>
          </a:p>
        </p:txBody>
      </p:sp>
      <p:sp>
        <p:nvSpPr>
          <p:cNvPr id="3" name="TextBox 2">
            <a:extLst>
              <a:ext uri="{FF2B5EF4-FFF2-40B4-BE49-F238E27FC236}">
                <a16:creationId xmlns:a16="http://schemas.microsoft.com/office/drawing/2014/main" id="{FA275260-04FE-4292-9580-DB522A7153B4}"/>
              </a:ext>
            </a:extLst>
          </p:cNvPr>
          <p:cNvSpPr txBox="1"/>
          <p:nvPr/>
        </p:nvSpPr>
        <p:spPr>
          <a:xfrm>
            <a:off x="2832295" y="200693"/>
            <a:ext cx="6527410" cy="584775"/>
          </a:xfrm>
          <a:prstGeom prst="rect">
            <a:avLst/>
          </a:prstGeom>
          <a:noFill/>
        </p:spPr>
        <p:txBody>
          <a:bodyPr wrap="square" rtlCol="0">
            <a:spAutoFit/>
          </a:bodyPr>
          <a:lstStyle/>
          <a:p>
            <a:pPr algn="ctr"/>
            <a:r>
              <a:rPr lang="en-US" sz="3200" dirty="0">
                <a:solidFill>
                  <a:srgbClr val="FF0000"/>
                </a:solidFill>
              </a:rPr>
              <a:t>Sample Calculations</a:t>
            </a:r>
          </a:p>
        </p:txBody>
      </p:sp>
      <p:grpSp>
        <p:nvGrpSpPr>
          <p:cNvPr id="4" name="Group 3">
            <a:extLst>
              <a:ext uri="{FF2B5EF4-FFF2-40B4-BE49-F238E27FC236}">
                <a16:creationId xmlns:a16="http://schemas.microsoft.com/office/drawing/2014/main" id="{62AF5168-3E5B-4C35-9078-17F6AB85FEFD}"/>
              </a:ext>
            </a:extLst>
          </p:cNvPr>
          <p:cNvGrpSpPr/>
          <p:nvPr/>
        </p:nvGrpSpPr>
        <p:grpSpPr>
          <a:xfrm>
            <a:off x="1229978" y="1072943"/>
            <a:ext cx="1443789" cy="1439779"/>
            <a:chOff x="1957137" y="1764631"/>
            <a:chExt cx="1443789" cy="1439779"/>
          </a:xfrm>
        </p:grpSpPr>
        <p:sp>
          <p:nvSpPr>
            <p:cNvPr id="5" name="Oval 4">
              <a:extLst>
                <a:ext uri="{FF2B5EF4-FFF2-40B4-BE49-F238E27FC236}">
                  <a16:creationId xmlns:a16="http://schemas.microsoft.com/office/drawing/2014/main" id="{FB41A7E0-CF22-4F75-94C7-2D32CAF548F2}"/>
                </a:ext>
              </a:extLst>
            </p:cNvPr>
            <p:cNvSpPr/>
            <p:nvPr/>
          </p:nvSpPr>
          <p:spPr>
            <a:xfrm>
              <a:off x="1957137" y="1764631"/>
              <a:ext cx="1443789" cy="1439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9C0FE00-7A8F-4EC7-B54A-9574BB670FBC}"/>
                </a:ext>
              </a:extLst>
            </p:cNvPr>
            <p:cNvSpPr/>
            <p:nvPr/>
          </p:nvSpPr>
          <p:spPr>
            <a:xfrm>
              <a:off x="2085474" y="1876926"/>
              <a:ext cx="1187116" cy="12031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 name="Straight Arrow Connector 6">
            <a:extLst>
              <a:ext uri="{FF2B5EF4-FFF2-40B4-BE49-F238E27FC236}">
                <a16:creationId xmlns:a16="http://schemas.microsoft.com/office/drawing/2014/main" id="{6088D389-94BC-4EDC-BD33-0ADFB9918E25}"/>
              </a:ext>
            </a:extLst>
          </p:cNvPr>
          <p:cNvCxnSpPr>
            <a:cxnSpLocks/>
          </p:cNvCxnSpPr>
          <p:nvPr/>
        </p:nvCxnSpPr>
        <p:spPr>
          <a:xfrm flipV="1">
            <a:off x="1934918" y="1171170"/>
            <a:ext cx="0" cy="66919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8D62285-5E33-40A2-A58A-57A1FA45A420}"/>
              </a:ext>
            </a:extLst>
          </p:cNvPr>
          <p:cNvCxnSpPr>
            <a:cxnSpLocks/>
            <a:endCxn id="5" idx="7"/>
          </p:cNvCxnSpPr>
          <p:nvPr/>
        </p:nvCxnSpPr>
        <p:spPr>
          <a:xfrm flipV="1">
            <a:off x="1934918" y="1283794"/>
            <a:ext cx="527411" cy="5550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D1849C0-F203-4343-A288-89FF785C9394}"/>
              </a:ext>
            </a:extLst>
          </p:cNvPr>
          <p:cNvSpPr txBox="1"/>
          <p:nvPr/>
        </p:nvSpPr>
        <p:spPr>
          <a:xfrm>
            <a:off x="1247961" y="2579846"/>
            <a:ext cx="2060134" cy="369332"/>
          </a:xfrm>
          <a:prstGeom prst="rect">
            <a:avLst/>
          </a:prstGeom>
          <a:noFill/>
        </p:spPr>
        <p:txBody>
          <a:bodyPr wrap="square" rtlCol="0">
            <a:spAutoFit/>
          </a:bodyPr>
          <a:lstStyle/>
          <a:p>
            <a:r>
              <a:rPr lang="en-US" dirty="0">
                <a:solidFill>
                  <a:srgbClr val="7030A0"/>
                </a:solidFill>
              </a:rPr>
              <a:t>Mass = 0.069 kg</a:t>
            </a:r>
          </a:p>
        </p:txBody>
      </p:sp>
      <p:sp>
        <p:nvSpPr>
          <p:cNvPr id="12" name="TextBox 11">
            <a:extLst>
              <a:ext uri="{FF2B5EF4-FFF2-40B4-BE49-F238E27FC236}">
                <a16:creationId xmlns:a16="http://schemas.microsoft.com/office/drawing/2014/main" id="{077D89CD-B2FD-4FF9-95C9-ADF94EE35EB9}"/>
              </a:ext>
            </a:extLst>
          </p:cNvPr>
          <p:cNvSpPr txBox="1"/>
          <p:nvPr/>
        </p:nvSpPr>
        <p:spPr>
          <a:xfrm>
            <a:off x="753894" y="686992"/>
            <a:ext cx="1443789" cy="369332"/>
          </a:xfrm>
          <a:prstGeom prst="rect">
            <a:avLst/>
          </a:prstGeom>
          <a:noFill/>
        </p:spPr>
        <p:txBody>
          <a:bodyPr wrap="square" rtlCol="0">
            <a:spAutoFit/>
          </a:bodyPr>
          <a:lstStyle/>
          <a:p>
            <a:r>
              <a:rPr lang="en-US" dirty="0">
                <a:solidFill>
                  <a:srgbClr val="00B050"/>
                </a:solidFill>
              </a:rPr>
              <a:t>R</a:t>
            </a:r>
            <a:r>
              <a:rPr lang="en-US" baseline="-25000" dirty="0">
                <a:solidFill>
                  <a:srgbClr val="00B050"/>
                </a:solidFill>
              </a:rPr>
              <a:t>1 </a:t>
            </a:r>
            <a:r>
              <a:rPr lang="en-US" dirty="0">
                <a:solidFill>
                  <a:srgbClr val="00B050"/>
                </a:solidFill>
              </a:rPr>
              <a:t>= 0.05 m</a:t>
            </a:r>
          </a:p>
        </p:txBody>
      </p:sp>
      <p:sp>
        <p:nvSpPr>
          <p:cNvPr id="13" name="TextBox 12">
            <a:extLst>
              <a:ext uri="{FF2B5EF4-FFF2-40B4-BE49-F238E27FC236}">
                <a16:creationId xmlns:a16="http://schemas.microsoft.com/office/drawing/2014/main" id="{52BA6952-48D4-4055-A8D2-9CACAA5F486B}"/>
              </a:ext>
            </a:extLst>
          </p:cNvPr>
          <p:cNvSpPr txBox="1"/>
          <p:nvPr/>
        </p:nvSpPr>
        <p:spPr>
          <a:xfrm>
            <a:off x="2611723" y="1127264"/>
            <a:ext cx="1443789" cy="369332"/>
          </a:xfrm>
          <a:prstGeom prst="rect">
            <a:avLst/>
          </a:prstGeom>
          <a:noFill/>
        </p:spPr>
        <p:txBody>
          <a:bodyPr wrap="square" rtlCol="0">
            <a:spAutoFit/>
          </a:bodyPr>
          <a:lstStyle/>
          <a:p>
            <a:r>
              <a:rPr lang="en-US" dirty="0">
                <a:solidFill>
                  <a:srgbClr val="FF0000"/>
                </a:solidFill>
              </a:rPr>
              <a:t>R</a:t>
            </a:r>
            <a:r>
              <a:rPr lang="en-US" baseline="-25000" dirty="0">
                <a:solidFill>
                  <a:srgbClr val="FF0000"/>
                </a:solidFill>
              </a:rPr>
              <a:t>2 </a:t>
            </a:r>
            <a:r>
              <a:rPr lang="en-US" dirty="0">
                <a:solidFill>
                  <a:srgbClr val="FF0000"/>
                </a:solidFill>
              </a:rPr>
              <a:t>= 0.058 m</a:t>
            </a:r>
          </a:p>
        </p:txBody>
      </p:sp>
      <p:sp>
        <p:nvSpPr>
          <p:cNvPr id="14" name="TextBox 13">
            <a:extLst>
              <a:ext uri="{FF2B5EF4-FFF2-40B4-BE49-F238E27FC236}">
                <a16:creationId xmlns:a16="http://schemas.microsoft.com/office/drawing/2014/main" id="{BAD662D7-F0CF-4910-BD81-0C7E2CCF1868}"/>
              </a:ext>
            </a:extLst>
          </p:cNvPr>
          <p:cNvSpPr txBox="1"/>
          <p:nvPr/>
        </p:nvSpPr>
        <p:spPr>
          <a:xfrm>
            <a:off x="4671857" y="1113563"/>
            <a:ext cx="5824024" cy="1800493"/>
          </a:xfrm>
          <a:prstGeom prst="rect">
            <a:avLst/>
          </a:prstGeom>
          <a:noFill/>
        </p:spPr>
        <p:txBody>
          <a:bodyPr wrap="square" rtlCol="0">
            <a:spAutoFit/>
          </a:bodyPr>
          <a:lstStyle/>
          <a:p>
            <a:pPr>
              <a:spcAft>
                <a:spcPts val="600"/>
              </a:spcAft>
            </a:pPr>
            <a:r>
              <a:rPr lang="en-US" sz="2400" dirty="0"/>
              <a:t>I  =  ( </a:t>
            </a:r>
            <a:r>
              <a:rPr lang="en-US" sz="2400" dirty="0">
                <a:solidFill>
                  <a:srgbClr val="7030A0"/>
                </a:solidFill>
              </a:rPr>
              <a:t>m</a:t>
            </a:r>
            <a:r>
              <a:rPr lang="en-US" sz="2400" dirty="0"/>
              <a:t>/2 ) x ( </a:t>
            </a:r>
            <a:r>
              <a:rPr lang="en-US" sz="2400" dirty="0">
                <a:solidFill>
                  <a:srgbClr val="00B050"/>
                </a:solidFill>
              </a:rPr>
              <a:t>R</a:t>
            </a:r>
            <a:r>
              <a:rPr lang="en-US" sz="2400" baseline="-25000" dirty="0">
                <a:solidFill>
                  <a:srgbClr val="00B050"/>
                </a:solidFill>
              </a:rPr>
              <a:t>1</a:t>
            </a:r>
            <a:r>
              <a:rPr lang="en-US" sz="2400" baseline="30000" dirty="0"/>
              <a:t>2</a:t>
            </a:r>
            <a:r>
              <a:rPr lang="en-US" sz="2400" dirty="0"/>
              <a:t> + </a:t>
            </a:r>
            <a:r>
              <a:rPr lang="en-US" sz="2400" dirty="0">
                <a:solidFill>
                  <a:srgbClr val="FF0000"/>
                </a:solidFill>
              </a:rPr>
              <a:t>R</a:t>
            </a:r>
            <a:r>
              <a:rPr lang="en-US" sz="2400" baseline="-25000" dirty="0">
                <a:solidFill>
                  <a:srgbClr val="FF0000"/>
                </a:solidFill>
              </a:rPr>
              <a:t>2</a:t>
            </a:r>
            <a:r>
              <a:rPr lang="en-US" sz="2400" baseline="30000" dirty="0"/>
              <a:t>2</a:t>
            </a:r>
            <a:r>
              <a:rPr lang="en-US" sz="2400" dirty="0"/>
              <a:t> )</a:t>
            </a:r>
          </a:p>
          <a:p>
            <a:pPr>
              <a:spcAft>
                <a:spcPts val="600"/>
              </a:spcAft>
            </a:pPr>
            <a:r>
              <a:rPr lang="en-US" sz="2400" dirty="0"/>
              <a:t>   =  (0.069 kg / 2)  x  ( (0.05 m)</a:t>
            </a:r>
            <a:r>
              <a:rPr lang="en-US" sz="2400" baseline="30000" dirty="0"/>
              <a:t>2</a:t>
            </a:r>
            <a:r>
              <a:rPr lang="en-US" sz="2400" dirty="0"/>
              <a:t>  + (0.058 m)</a:t>
            </a:r>
            <a:r>
              <a:rPr lang="en-US" sz="2400" baseline="30000" dirty="0"/>
              <a:t>2</a:t>
            </a:r>
            <a:r>
              <a:rPr lang="en-US" sz="2400" dirty="0"/>
              <a:t> )</a:t>
            </a:r>
          </a:p>
          <a:p>
            <a:pPr>
              <a:spcAft>
                <a:spcPts val="600"/>
              </a:spcAft>
            </a:pPr>
            <a:r>
              <a:rPr lang="en-US" sz="2400" dirty="0"/>
              <a:t>   =  0.0345 kg  x  0.00586 m</a:t>
            </a:r>
            <a:r>
              <a:rPr lang="en-US" sz="2400" baseline="30000" dirty="0"/>
              <a:t>2</a:t>
            </a:r>
          </a:p>
          <a:p>
            <a:pPr>
              <a:spcAft>
                <a:spcPts val="600"/>
              </a:spcAft>
            </a:pPr>
            <a:r>
              <a:rPr lang="en-US" sz="2400" dirty="0"/>
              <a:t>   =  0.000202 kg m</a:t>
            </a:r>
            <a:r>
              <a:rPr lang="en-US" sz="2400" baseline="30000" dirty="0"/>
              <a:t>2</a:t>
            </a:r>
            <a:endParaRPr lang="en-US" sz="2400" dirty="0"/>
          </a:p>
        </p:txBody>
      </p:sp>
      <p:grpSp>
        <p:nvGrpSpPr>
          <p:cNvPr id="15" name="Group 14">
            <a:extLst>
              <a:ext uri="{FF2B5EF4-FFF2-40B4-BE49-F238E27FC236}">
                <a16:creationId xmlns:a16="http://schemas.microsoft.com/office/drawing/2014/main" id="{E50E4407-8EA3-434F-BA4C-7236D46E2F7D}"/>
              </a:ext>
            </a:extLst>
          </p:cNvPr>
          <p:cNvGrpSpPr/>
          <p:nvPr/>
        </p:nvGrpSpPr>
        <p:grpSpPr>
          <a:xfrm>
            <a:off x="651854" y="3760807"/>
            <a:ext cx="4207238" cy="1683421"/>
            <a:chOff x="3552211" y="1294305"/>
            <a:chExt cx="4207238" cy="2211608"/>
          </a:xfrm>
        </p:grpSpPr>
        <p:grpSp>
          <p:nvGrpSpPr>
            <p:cNvPr id="16" name="Group 15">
              <a:extLst>
                <a:ext uri="{FF2B5EF4-FFF2-40B4-BE49-F238E27FC236}">
                  <a16:creationId xmlns:a16="http://schemas.microsoft.com/office/drawing/2014/main" id="{83FF3E5A-BA67-402D-A333-2737B666B7CF}"/>
                </a:ext>
              </a:extLst>
            </p:cNvPr>
            <p:cNvGrpSpPr/>
            <p:nvPr/>
          </p:nvGrpSpPr>
          <p:grpSpPr>
            <a:xfrm>
              <a:off x="5178385" y="1395982"/>
              <a:ext cx="2581064" cy="2109931"/>
              <a:chOff x="4116403" y="2446508"/>
              <a:chExt cx="2406264" cy="2109931"/>
            </a:xfrm>
          </p:grpSpPr>
          <p:sp>
            <p:nvSpPr>
              <p:cNvPr id="22" name="TextBox 21">
                <a:extLst>
                  <a:ext uri="{FF2B5EF4-FFF2-40B4-BE49-F238E27FC236}">
                    <a16:creationId xmlns:a16="http://schemas.microsoft.com/office/drawing/2014/main" id="{14B2A278-DF85-419B-9787-0E2F32F81A22}"/>
                  </a:ext>
                </a:extLst>
              </p:cNvPr>
              <p:cNvSpPr txBox="1"/>
              <p:nvPr/>
            </p:nvSpPr>
            <p:spPr>
              <a:xfrm>
                <a:off x="4116403" y="2446508"/>
                <a:ext cx="2406264" cy="707886"/>
              </a:xfrm>
              <a:prstGeom prst="rect">
                <a:avLst/>
              </a:prstGeom>
              <a:noFill/>
            </p:spPr>
            <p:txBody>
              <a:bodyPr wrap="square" rtlCol="0">
                <a:spAutoFit/>
              </a:bodyPr>
              <a:lstStyle/>
              <a:p>
                <a:r>
                  <a:rPr lang="en-US" sz="2000" b="1" dirty="0"/>
                  <a:t>       2mgh</a:t>
                </a:r>
              </a:p>
              <a:p>
                <a:r>
                  <a:rPr lang="en-US" sz="2000" b="1" dirty="0"/>
                  <a:t>------------------      </a:t>
                </a:r>
              </a:p>
            </p:txBody>
          </p:sp>
          <p:grpSp>
            <p:nvGrpSpPr>
              <p:cNvPr id="23" name="Group 22">
                <a:extLst>
                  <a:ext uri="{FF2B5EF4-FFF2-40B4-BE49-F238E27FC236}">
                    <a16:creationId xmlns:a16="http://schemas.microsoft.com/office/drawing/2014/main" id="{339FFF98-E3BD-4005-8A58-9B5EC68BDEB3}"/>
                  </a:ext>
                </a:extLst>
              </p:cNvPr>
              <p:cNvGrpSpPr/>
              <p:nvPr/>
            </p:nvGrpSpPr>
            <p:grpSpPr>
              <a:xfrm>
                <a:off x="4186470" y="3208452"/>
                <a:ext cx="2161210" cy="1347987"/>
                <a:chOff x="6268336" y="4287283"/>
                <a:chExt cx="2161210" cy="1347987"/>
              </a:xfrm>
            </p:grpSpPr>
            <p:sp>
              <p:nvSpPr>
                <p:cNvPr id="24" name="Left Bracket 23">
                  <a:extLst>
                    <a:ext uri="{FF2B5EF4-FFF2-40B4-BE49-F238E27FC236}">
                      <a16:creationId xmlns:a16="http://schemas.microsoft.com/office/drawing/2014/main" id="{2609E26C-B0C1-47E7-93CF-C9847288BD12}"/>
                    </a:ext>
                  </a:extLst>
                </p:cNvPr>
                <p:cNvSpPr/>
                <p:nvPr/>
              </p:nvSpPr>
              <p:spPr>
                <a:xfrm>
                  <a:off x="6407723" y="4379495"/>
                  <a:ext cx="209742"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25" name="Left Bracket 24">
                  <a:extLst>
                    <a:ext uri="{FF2B5EF4-FFF2-40B4-BE49-F238E27FC236}">
                      <a16:creationId xmlns:a16="http://schemas.microsoft.com/office/drawing/2014/main" id="{AF0C84CD-4B44-4103-B2FA-035038CB2A60}"/>
                    </a:ext>
                  </a:extLst>
                </p:cNvPr>
                <p:cNvSpPr/>
                <p:nvPr/>
              </p:nvSpPr>
              <p:spPr>
                <a:xfrm flipH="1">
                  <a:off x="7518489" y="4434941"/>
                  <a:ext cx="176274"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26" name="TextBox 25">
                  <a:extLst>
                    <a:ext uri="{FF2B5EF4-FFF2-40B4-BE49-F238E27FC236}">
                      <a16:creationId xmlns:a16="http://schemas.microsoft.com/office/drawing/2014/main" id="{1BCCCC30-4EA2-4470-A61F-F2868B25FB37}"/>
                    </a:ext>
                  </a:extLst>
                </p:cNvPr>
                <p:cNvSpPr txBox="1"/>
                <p:nvPr/>
              </p:nvSpPr>
              <p:spPr>
                <a:xfrm>
                  <a:off x="6268336" y="4287283"/>
                  <a:ext cx="2161210" cy="1334336"/>
                </a:xfrm>
                <a:prstGeom prst="rect">
                  <a:avLst/>
                </a:prstGeom>
                <a:noFill/>
              </p:spPr>
              <p:txBody>
                <a:bodyPr wrap="square" rtlCol="0">
                  <a:spAutoFit/>
                </a:bodyPr>
                <a:lstStyle/>
                <a:p>
                  <a:r>
                    <a:rPr lang="en-US" sz="2000" b="1" dirty="0"/>
                    <a:t>      I</a:t>
                  </a:r>
                </a:p>
                <a:p>
                  <a:r>
                    <a:rPr lang="en-US" sz="2000" b="1" dirty="0"/>
                    <a:t>   ------   +   m</a:t>
                  </a:r>
                </a:p>
                <a:p>
                  <a:r>
                    <a:rPr lang="en-US" sz="2000" b="1" dirty="0"/>
                    <a:t>     R</a:t>
                  </a:r>
                  <a:r>
                    <a:rPr lang="en-US" sz="2000" b="1" baseline="30000" dirty="0"/>
                    <a:t>2</a:t>
                  </a:r>
                </a:p>
              </p:txBody>
            </p:sp>
          </p:grpSp>
        </p:grpSp>
        <p:sp>
          <p:nvSpPr>
            <p:cNvPr id="17" name="TextBox 16">
              <a:extLst>
                <a:ext uri="{FF2B5EF4-FFF2-40B4-BE49-F238E27FC236}">
                  <a16:creationId xmlns:a16="http://schemas.microsoft.com/office/drawing/2014/main" id="{DDD98C5B-CCB9-4BBD-B6E6-98BD01048B93}"/>
                </a:ext>
              </a:extLst>
            </p:cNvPr>
            <p:cNvSpPr txBox="1"/>
            <p:nvPr/>
          </p:nvSpPr>
          <p:spPr>
            <a:xfrm>
              <a:off x="3552211" y="2010529"/>
              <a:ext cx="680186" cy="525648"/>
            </a:xfrm>
            <a:prstGeom prst="rect">
              <a:avLst/>
            </a:prstGeom>
            <a:noFill/>
            <a:ln>
              <a:noFill/>
            </a:ln>
          </p:spPr>
          <p:txBody>
            <a:bodyPr wrap="square" rtlCol="0">
              <a:spAutoFit/>
            </a:bodyPr>
            <a:lstStyle/>
            <a:p>
              <a:r>
                <a:rPr lang="en-US" sz="2000" b="1" dirty="0"/>
                <a:t>v   =   </a:t>
              </a:r>
            </a:p>
          </p:txBody>
        </p:sp>
        <p:grpSp>
          <p:nvGrpSpPr>
            <p:cNvPr id="18" name="Group 17">
              <a:extLst>
                <a:ext uri="{FF2B5EF4-FFF2-40B4-BE49-F238E27FC236}">
                  <a16:creationId xmlns:a16="http://schemas.microsoft.com/office/drawing/2014/main" id="{63F172A7-710F-4456-9BC4-B53BBEBD6234}"/>
                </a:ext>
              </a:extLst>
            </p:cNvPr>
            <p:cNvGrpSpPr/>
            <p:nvPr/>
          </p:nvGrpSpPr>
          <p:grpSpPr>
            <a:xfrm>
              <a:off x="4267227" y="1294305"/>
              <a:ext cx="3128184" cy="2139413"/>
              <a:chOff x="4267227" y="1294305"/>
              <a:chExt cx="3128184" cy="2139413"/>
            </a:xfrm>
          </p:grpSpPr>
          <p:cxnSp>
            <p:nvCxnSpPr>
              <p:cNvPr id="19" name="Straight Connector 18">
                <a:extLst>
                  <a:ext uri="{FF2B5EF4-FFF2-40B4-BE49-F238E27FC236}">
                    <a16:creationId xmlns:a16="http://schemas.microsoft.com/office/drawing/2014/main" id="{EA57CF6C-3AA1-4306-95C4-DC5033DDB923}"/>
                  </a:ext>
                </a:extLst>
              </p:cNvPr>
              <p:cNvCxnSpPr>
                <a:cxnSpLocks/>
              </p:cNvCxnSpPr>
              <p:nvPr/>
            </p:nvCxnSpPr>
            <p:spPr>
              <a:xfrm flipV="1">
                <a:off x="4427621" y="1294305"/>
                <a:ext cx="433747" cy="21346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B2383D7-D073-4BFA-AEBB-086BB956B5C3}"/>
                  </a:ext>
                </a:extLst>
              </p:cNvPr>
              <p:cNvCxnSpPr>
                <a:cxnSpLocks/>
              </p:cNvCxnSpPr>
              <p:nvPr/>
            </p:nvCxnSpPr>
            <p:spPr>
              <a:xfrm flipH="1">
                <a:off x="4845326" y="1310347"/>
                <a:ext cx="255008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3219381-C5F2-4645-B929-EEFC7BC4A97C}"/>
                  </a:ext>
                </a:extLst>
              </p:cNvPr>
              <p:cNvCxnSpPr>
                <a:cxnSpLocks/>
              </p:cNvCxnSpPr>
              <p:nvPr/>
            </p:nvCxnSpPr>
            <p:spPr>
              <a:xfrm flipH="1" flipV="1">
                <a:off x="4267227" y="2681152"/>
                <a:ext cx="165327" cy="7525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7" name="Group 26">
            <a:extLst>
              <a:ext uri="{FF2B5EF4-FFF2-40B4-BE49-F238E27FC236}">
                <a16:creationId xmlns:a16="http://schemas.microsoft.com/office/drawing/2014/main" id="{672065BD-E3EE-49C2-A4CB-2CE029C2E3F2}"/>
              </a:ext>
            </a:extLst>
          </p:cNvPr>
          <p:cNvGrpSpPr/>
          <p:nvPr/>
        </p:nvGrpSpPr>
        <p:grpSpPr>
          <a:xfrm>
            <a:off x="4373262" y="3790270"/>
            <a:ext cx="5742788" cy="1687095"/>
            <a:chOff x="3676857" y="1294305"/>
            <a:chExt cx="5742788" cy="2216435"/>
          </a:xfrm>
        </p:grpSpPr>
        <p:grpSp>
          <p:nvGrpSpPr>
            <p:cNvPr id="28" name="Group 27">
              <a:extLst>
                <a:ext uri="{FF2B5EF4-FFF2-40B4-BE49-F238E27FC236}">
                  <a16:creationId xmlns:a16="http://schemas.microsoft.com/office/drawing/2014/main" id="{09B1832E-8703-48A2-ADBB-394CFC4C9471}"/>
                </a:ext>
              </a:extLst>
            </p:cNvPr>
            <p:cNvGrpSpPr/>
            <p:nvPr/>
          </p:nvGrpSpPr>
          <p:grpSpPr>
            <a:xfrm>
              <a:off x="5178383" y="1395982"/>
              <a:ext cx="4241262" cy="2114758"/>
              <a:chOff x="4116402" y="2446508"/>
              <a:chExt cx="3954027" cy="2114758"/>
            </a:xfrm>
          </p:grpSpPr>
          <p:sp>
            <p:nvSpPr>
              <p:cNvPr id="34" name="TextBox 33">
                <a:extLst>
                  <a:ext uri="{FF2B5EF4-FFF2-40B4-BE49-F238E27FC236}">
                    <a16:creationId xmlns:a16="http://schemas.microsoft.com/office/drawing/2014/main" id="{D1BA8485-A128-42E8-9427-1FD4F2F208E5}"/>
                  </a:ext>
                </a:extLst>
              </p:cNvPr>
              <p:cNvSpPr txBox="1"/>
              <p:nvPr/>
            </p:nvSpPr>
            <p:spPr>
              <a:xfrm>
                <a:off x="4116402" y="2446508"/>
                <a:ext cx="3954027" cy="929991"/>
              </a:xfrm>
              <a:prstGeom prst="rect">
                <a:avLst/>
              </a:prstGeom>
              <a:noFill/>
            </p:spPr>
            <p:txBody>
              <a:bodyPr wrap="square" rtlCol="0">
                <a:spAutoFit/>
              </a:bodyPr>
              <a:lstStyle/>
              <a:p>
                <a:r>
                  <a:rPr lang="en-US" sz="2000" b="1" dirty="0"/>
                  <a:t>  2 x 0.069 kg  x  9.8 m/sec</a:t>
                </a:r>
                <a:r>
                  <a:rPr lang="en-US" sz="2000" b="1" baseline="30000" dirty="0"/>
                  <a:t>2</a:t>
                </a:r>
                <a:r>
                  <a:rPr lang="en-US" sz="2000" b="1" dirty="0"/>
                  <a:t> x 0.1 m</a:t>
                </a:r>
              </a:p>
              <a:p>
                <a:r>
                  <a:rPr lang="en-US" sz="2000" b="1" dirty="0"/>
                  <a:t>------------------------------------------------      </a:t>
                </a:r>
              </a:p>
            </p:txBody>
          </p:sp>
          <p:grpSp>
            <p:nvGrpSpPr>
              <p:cNvPr id="35" name="Group 34">
                <a:extLst>
                  <a:ext uri="{FF2B5EF4-FFF2-40B4-BE49-F238E27FC236}">
                    <a16:creationId xmlns:a16="http://schemas.microsoft.com/office/drawing/2014/main" id="{7E5E4FD8-10B3-405C-9732-5B334613EF40}"/>
                  </a:ext>
                </a:extLst>
              </p:cNvPr>
              <p:cNvGrpSpPr/>
              <p:nvPr/>
            </p:nvGrpSpPr>
            <p:grpSpPr>
              <a:xfrm>
                <a:off x="4186470" y="3226932"/>
                <a:ext cx="3567911" cy="1334334"/>
                <a:chOff x="6268336" y="4305763"/>
                <a:chExt cx="3567911" cy="1334334"/>
              </a:xfrm>
            </p:grpSpPr>
            <p:sp>
              <p:nvSpPr>
                <p:cNvPr id="36" name="Left Bracket 35">
                  <a:extLst>
                    <a:ext uri="{FF2B5EF4-FFF2-40B4-BE49-F238E27FC236}">
                      <a16:creationId xmlns:a16="http://schemas.microsoft.com/office/drawing/2014/main" id="{AB5C59D0-C7E6-4CAD-B0EB-DFC43C834F07}"/>
                    </a:ext>
                  </a:extLst>
                </p:cNvPr>
                <p:cNvSpPr/>
                <p:nvPr/>
              </p:nvSpPr>
              <p:spPr>
                <a:xfrm>
                  <a:off x="6355262" y="4379495"/>
                  <a:ext cx="209742"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37" name="Left Bracket 36">
                  <a:extLst>
                    <a:ext uri="{FF2B5EF4-FFF2-40B4-BE49-F238E27FC236}">
                      <a16:creationId xmlns:a16="http://schemas.microsoft.com/office/drawing/2014/main" id="{68A1C72C-ECFB-4287-BF40-F71C7900D7F0}"/>
                    </a:ext>
                  </a:extLst>
                </p:cNvPr>
                <p:cNvSpPr/>
                <p:nvPr/>
              </p:nvSpPr>
              <p:spPr>
                <a:xfrm flipH="1">
                  <a:off x="9498851" y="4434941"/>
                  <a:ext cx="176274" cy="1200329"/>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000"/>
                </a:p>
              </p:txBody>
            </p:sp>
            <p:sp>
              <p:nvSpPr>
                <p:cNvPr id="38" name="TextBox 37">
                  <a:extLst>
                    <a:ext uri="{FF2B5EF4-FFF2-40B4-BE49-F238E27FC236}">
                      <a16:creationId xmlns:a16="http://schemas.microsoft.com/office/drawing/2014/main" id="{27ADD0A5-D727-4A1C-BDB4-6D330B805361}"/>
                    </a:ext>
                  </a:extLst>
                </p:cNvPr>
                <p:cNvSpPr txBox="1"/>
                <p:nvPr/>
              </p:nvSpPr>
              <p:spPr>
                <a:xfrm>
                  <a:off x="6268336" y="4305763"/>
                  <a:ext cx="3567911" cy="1334334"/>
                </a:xfrm>
                <a:prstGeom prst="rect">
                  <a:avLst/>
                </a:prstGeom>
                <a:noFill/>
              </p:spPr>
              <p:txBody>
                <a:bodyPr wrap="square" rtlCol="0">
                  <a:spAutoFit/>
                </a:bodyPr>
                <a:lstStyle/>
                <a:p>
                  <a:r>
                    <a:rPr lang="en-US" sz="2000" b="1" dirty="0"/>
                    <a:t>      0.000202  kg m</a:t>
                  </a:r>
                  <a:r>
                    <a:rPr lang="en-US" sz="2000" b="1" baseline="30000" dirty="0"/>
                    <a:t>2</a:t>
                  </a:r>
                </a:p>
                <a:p>
                  <a:r>
                    <a:rPr lang="en-US" sz="2000" b="1" dirty="0"/>
                    <a:t>     -----------------------   +   0.069 kg</a:t>
                  </a:r>
                </a:p>
                <a:p>
                  <a:r>
                    <a:rPr lang="en-US" sz="2000" b="1" dirty="0"/>
                    <a:t>           (0.058 m)</a:t>
                  </a:r>
                  <a:r>
                    <a:rPr lang="en-US" sz="2000" b="1" baseline="30000" dirty="0"/>
                    <a:t>2</a:t>
                  </a:r>
                </a:p>
              </p:txBody>
            </p:sp>
          </p:grpSp>
        </p:grpSp>
        <p:sp>
          <p:nvSpPr>
            <p:cNvPr id="29" name="TextBox 28">
              <a:extLst>
                <a:ext uri="{FF2B5EF4-FFF2-40B4-BE49-F238E27FC236}">
                  <a16:creationId xmlns:a16="http://schemas.microsoft.com/office/drawing/2014/main" id="{71D239EE-85F2-496F-A9D0-C51FA13DF261}"/>
                </a:ext>
              </a:extLst>
            </p:cNvPr>
            <p:cNvSpPr txBox="1"/>
            <p:nvPr/>
          </p:nvSpPr>
          <p:spPr>
            <a:xfrm>
              <a:off x="3676857" y="2084582"/>
              <a:ext cx="433747" cy="525648"/>
            </a:xfrm>
            <a:prstGeom prst="rect">
              <a:avLst/>
            </a:prstGeom>
            <a:noFill/>
            <a:ln>
              <a:noFill/>
            </a:ln>
          </p:spPr>
          <p:txBody>
            <a:bodyPr wrap="square" rtlCol="0">
              <a:spAutoFit/>
            </a:bodyPr>
            <a:lstStyle/>
            <a:p>
              <a:r>
                <a:rPr lang="en-US" sz="2000" b="1" dirty="0"/>
                <a:t> =   </a:t>
              </a:r>
            </a:p>
          </p:txBody>
        </p:sp>
        <p:grpSp>
          <p:nvGrpSpPr>
            <p:cNvPr id="30" name="Group 29">
              <a:extLst>
                <a:ext uri="{FF2B5EF4-FFF2-40B4-BE49-F238E27FC236}">
                  <a16:creationId xmlns:a16="http://schemas.microsoft.com/office/drawing/2014/main" id="{FD0B0EC6-F547-47A6-9E9F-1052AA2C1CEA}"/>
                </a:ext>
              </a:extLst>
            </p:cNvPr>
            <p:cNvGrpSpPr/>
            <p:nvPr/>
          </p:nvGrpSpPr>
          <p:grpSpPr>
            <a:xfrm>
              <a:off x="4267227" y="1294305"/>
              <a:ext cx="4813411" cy="2139413"/>
              <a:chOff x="4267227" y="1294305"/>
              <a:chExt cx="4813411" cy="2139413"/>
            </a:xfrm>
          </p:grpSpPr>
          <p:cxnSp>
            <p:nvCxnSpPr>
              <p:cNvPr id="31" name="Straight Connector 30">
                <a:extLst>
                  <a:ext uri="{FF2B5EF4-FFF2-40B4-BE49-F238E27FC236}">
                    <a16:creationId xmlns:a16="http://schemas.microsoft.com/office/drawing/2014/main" id="{ECA609EC-45FE-4FDF-87F5-EBCE3A8AE285}"/>
                  </a:ext>
                </a:extLst>
              </p:cNvPr>
              <p:cNvCxnSpPr>
                <a:cxnSpLocks/>
              </p:cNvCxnSpPr>
              <p:nvPr/>
            </p:nvCxnSpPr>
            <p:spPr>
              <a:xfrm flipV="1">
                <a:off x="4427621" y="1294305"/>
                <a:ext cx="433747" cy="21346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7487C1B-6516-44D3-9A33-80D1515AE051}"/>
                  </a:ext>
                </a:extLst>
              </p:cNvPr>
              <p:cNvCxnSpPr>
                <a:cxnSpLocks/>
              </p:cNvCxnSpPr>
              <p:nvPr/>
            </p:nvCxnSpPr>
            <p:spPr>
              <a:xfrm flipH="1">
                <a:off x="4845327" y="1310347"/>
                <a:ext cx="423531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788189F-C698-49D8-889E-8E2A4D8AA689}"/>
                  </a:ext>
                </a:extLst>
              </p:cNvPr>
              <p:cNvCxnSpPr>
                <a:cxnSpLocks/>
              </p:cNvCxnSpPr>
              <p:nvPr/>
            </p:nvCxnSpPr>
            <p:spPr>
              <a:xfrm flipH="1" flipV="1">
                <a:off x="4267227" y="2681152"/>
                <a:ext cx="165327" cy="7525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0" name="TextBox 39">
            <a:extLst>
              <a:ext uri="{FF2B5EF4-FFF2-40B4-BE49-F238E27FC236}">
                <a16:creationId xmlns:a16="http://schemas.microsoft.com/office/drawing/2014/main" id="{AEABB071-463D-4FEA-A98A-3BA406B732A4}"/>
              </a:ext>
            </a:extLst>
          </p:cNvPr>
          <p:cNvSpPr txBox="1"/>
          <p:nvPr/>
        </p:nvSpPr>
        <p:spPr>
          <a:xfrm>
            <a:off x="10016195" y="4391809"/>
            <a:ext cx="1631853" cy="400110"/>
          </a:xfrm>
          <a:prstGeom prst="rect">
            <a:avLst/>
          </a:prstGeom>
          <a:noFill/>
        </p:spPr>
        <p:txBody>
          <a:bodyPr wrap="square" rtlCol="0">
            <a:spAutoFit/>
          </a:bodyPr>
          <a:lstStyle/>
          <a:p>
            <a:r>
              <a:rPr lang="en-US" sz="2000" b="1" dirty="0"/>
              <a:t>=  1.02 m/sec</a:t>
            </a:r>
          </a:p>
        </p:txBody>
      </p:sp>
      <p:grpSp>
        <p:nvGrpSpPr>
          <p:cNvPr id="9" name="Group 8">
            <a:extLst>
              <a:ext uri="{FF2B5EF4-FFF2-40B4-BE49-F238E27FC236}">
                <a16:creationId xmlns:a16="http://schemas.microsoft.com/office/drawing/2014/main" id="{AD4F4966-8703-4F0B-9E2E-29172049C899}"/>
              </a:ext>
            </a:extLst>
          </p:cNvPr>
          <p:cNvGrpSpPr/>
          <p:nvPr/>
        </p:nvGrpSpPr>
        <p:grpSpPr>
          <a:xfrm>
            <a:off x="7076049" y="3867664"/>
            <a:ext cx="2372043" cy="1334276"/>
            <a:chOff x="7076049" y="3867664"/>
            <a:chExt cx="2372043" cy="1334276"/>
          </a:xfrm>
        </p:grpSpPr>
        <p:cxnSp>
          <p:nvCxnSpPr>
            <p:cNvPr id="42" name="Straight Connector 41">
              <a:extLst>
                <a:ext uri="{FF2B5EF4-FFF2-40B4-BE49-F238E27FC236}">
                  <a16:creationId xmlns:a16="http://schemas.microsoft.com/office/drawing/2014/main" id="{73F0A663-BEDD-4771-B7E5-37689AB10762}"/>
                </a:ext>
              </a:extLst>
            </p:cNvPr>
            <p:cNvCxnSpPr/>
            <p:nvPr/>
          </p:nvCxnSpPr>
          <p:spPr>
            <a:xfrm flipV="1">
              <a:off x="7076049" y="3867664"/>
              <a:ext cx="253219" cy="4383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789252B-1D2D-43B4-BE4A-5F5646B65CCA}"/>
                </a:ext>
              </a:extLst>
            </p:cNvPr>
            <p:cNvCxnSpPr/>
            <p:nvPr/>
          </p:nvCxnSpPr>
          <p:spPr>
            <a:xfrm flipV="1">
              <a:off x="9194873" y="4763625"/>
              <a:ext cx="253219" cy="4383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56B548-A14D-433D-84D1-CCBBF2B3109A}"/>
                </a:ext>
              </a:extLst>
            </p:cNvPr>
            <p:cNvCxnSpPr/>
            <p:nvPr/>
          </p:nvCxnSpPr>
          <p:spPr>
            <a:xfrm flipV="1">
              <a:off x="7447755" y="4423560"/>
              <a:ext cx="253219" cy="43831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B461467C-B4A9-426C-BD35-7B90F841E8F8}"/>
              </a:ext>
            </a:extLst>
          </p:cNvPr>
          <p:cNvGrpSpPr/>
          <p:nvPr/>
        </p:nvGrpSpPr>
        <p:grpSpPr>
          <a:xfrm>
            <a:off x="7368168" y="4461703"/>
            <a:ext cx="687499" cy="1011988"/>
            <a:chOff x="7368168" y="4461703"/>
            <a:chExt cx="687499" cy="1011988"/>
          </a:xfrm>
        </p:grpSpPr>
        <p:cxnSp>
          <p:nvCxnSpPr>
            <p:cNvPr id="45" name="Straight Connector 44">
              <a:extLst>
                <a:ext uri="{FF2B5EF4-FFF2-40B4-BE49-F238E27FC236}">
                  <a16:creationId xmlns:a16="http://schemas.microsoft.com/office/drawing/2014/main" id="{40D00D6A-0BF4-4EE6-A744-6F4481782D8C}"/>
                </a:ext>
              </a:extLst>
            </p:cNvPr>
            <p:cNvCxnSpPr/>
            <p:nvPr/>
          </p:nvCxnSpPr>
          <p:spPr>
            <a:xfrm flipV="1">
              <a:off x="7368168" y="5035376"/>
              <a:ext cx="253219" cy="438315"/>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0D80EC1-1CC5-44DE-A63F-09E74CAF210F}"/>
                </a:ext>
              </a:extLst>
            </p:cNvPr>
            <p:cNvCxnSpPr/>
            <p:nvPr/>
          </p:nvCxnSpPr>
          <p:spPr>
            <a:xfrm flipV="1">
              <a:off x="7802448" y="4461703"/>
              <a:ext cx="253219" cy="438315"/>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680ADC15-97B9-42DA-8421-27F4020CA347}"/>
              </a:ext>
            </a:extLst>
          </p:cNvPr>
          <p:cNvSpPr txBox="1"/>
          <p:nvPr/>
        </p:nvSpPr>
        <p:spPr>
          <a:xfrm>
            <a:off x="602628" y="3014360"/>
            <a:ext cx="3129338" cy="369332"/>
          </a:xfrm>
          <a:prstGeom prst="rect">
            <a:avLst/>
          </a:prstGeom>
          <a:noFill/>
        </p:spPr>
        <p:txBody>
          <a:bodyPr wrap="square" rtlCol="0">
            <a:spAutoFit/>
          </a:bodyPr>
          <a:lstStyle/>
          <a:p>
            <a:pPr algn="ctr"/>
            <a:r>
              <a:rPr lang="en-US" dirty="0">
                <a:solidFill>
                  <a:srgbClr val="0070C0"/>
                </a:solidFill>
              </a:rPr>
              <a:t>10 cm (0.1 m) vertical drop</a:t>
            </a:r>
          </a:p>
        </p:txBody>
      </p:sp>
    </p:spTree>
    <p:extLst>
      <p:ext uri="{BB962C8B-B14F-4D97-AF65-F5344CB8AC3E}">
        <p14:creationId xmlns:p14="http://schemas.microsoft.com/office/powerpoint/2010/main" val="428938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A097586-D42E-4DCF-902A-71E6AF4565B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16800" y="3606691"/>
            <a:ext cx="3036938" cy="2430869"/>
          </a:xfrm>
          <a:prstGeom prst="rect">
            <a:avLst/>
          </a:prstGeom>
        </p:spPr>
      </p:pic>
      <p:sp>
        <p:nvSpPr>
          <p:cNvPr id="2" name="Slide Number Placeholder 1">
            <a:extLst>
              <a:ext uri="{FF2B5EF4-FFF2-40B4-BE49-F238E27FC236}">
                <a16:creationId xmlns:a16="http://schemas.microsoft.com/office/drawing/2014/main" id="{21AC8A03-5D0A-4008-ADDE-14886A02DB5A}"/>
              </a:ext>
            </a:extLst>
          </p:cNvPr>
          <p:cNvSpPr>
            <a:spLocks noGrp="1"/>
          </p:cNvSpPr>
          <p:nvPr>
            <p:ph type="sldNum" sz="quarter" idx="12"/>
          </p:nvPr>
        </p:nvSpPr>
        <p:spPr/>
        <p:txBody>
          <a:bodyPr/>
          <a:lstStyle/>
          <a:p>
            <a:fld id="{B8EB901A-F671-4D44-B90D-E3189B3B653F}" type="slidenum">
              <a:rPr lang="en-US" smtClean="0"/>
              <a:t>27</a:t>
            </a:fld>
            <a:endParaRPr lang="en-US"/>
          </a:p>
        </p:txBody>
      </p:sp>
      <p:sp>
        <p:nvSpPr>
          <p:cNvPr id="3" name="TextBox 2">
            <a:extLst>
              <a:ext uri="{FF2B5EF4-FFF2-40B4-BE49-F238E27FC236}">
                <a16:creationId xmlns:a16="http://schemas.microsoft.com/office/drawing/2014/main" id="{6E8ED89B-CEA1-4486-85B4-7907CFBA5541}"/>
              </a:ext>
            </a:extLst>
          </p:cNvPr>
          <p:cNvSpPr txBox="1"/>
          <p:nvPr/>
        </p:nvSpPr>
        <p:spPr>
          <a:xfrm>
            <a:off x="2832295" y="200693"/>
            <a:ext cx="6527410" cy="584775"/>
          </a:xfrm>
          <a:prstGeom prst="rect">
            <a:avLst/>
          </a:prstGeom>
          <a:noFill/>
        </p:spPr>
        <p:txBody>
          <a:bodyPr wrap="square" rtlCol="0">
            <a:spAutoFit/>
          </a:bodyPr>
          <a:lstStyle/>
          <a:p>
            <a:pPr algn="ctr"/>
            <a:r>
              <a:rPr lang="en-US" sz="3200" dirty="0">
                <a:solidFill>
                  <a:srgbClr val="FF0000"/>
                </a:solidFill>
              </a:rPr>
              <a:t>Validation Experiments</a:t>
            </a:r>
          </a:p>
        </p:txBody>
      </p:sp>
      <p:sp>
        <p:nvSpPr>
          <p:cNvPr id="8" name="TextBox 7">
            <a:extLst>
              <a:ext uri="{FF2B5EF4-FFF2-40B4-BE49-F238E27FC236}">
                <a16:creationId xmlns:a16="http://schemas.microsoft.com/office/drawing/2014/main" id="{BC11B9DE-17F9-447B-B090-E67491CBAE26}"/>
              </a:ext>
            </a:extLst>
          </p:cNvPr>
          <p:cNvSpPr txBox="1"/>
          <p:nvPr/>
        </p:nvSpPr>
        <p:spPr>
          <a:xfrm>
            <a:off x="5159139" y="1247130"/>
            <a:ext cx="5416061" cy="1938992"/>
          </a:xfrm>
          <a:prstGeom prst="rect">
            <a:avLst/>
          </a:prstGeom>
          <a:noFill/>
        </p:spPr>
        <p:txBody>
          <a:bodyPr wrap="square" rtlCol="0">
            <a:spAutoFit/>
          </a:bodyPr>
          <a:lstStyle/>
          <a:p>
            <a:r>
              <a:rPr lang="en-US" sz="2400" dirty="0"/>
              <a:t>Three test articles were used:</a:t>
            </a:r>
          </a:p>
          <a:p>
            <a:endParaRPr lang="en-US" sz="2400" dirty="0"/>
          </a:p>
          <a:p>
            <a:pPr marL="742950" lvl="1" indent="-285750">
              <a:buFont typeface="Arial" panose="020B0604020202020204" pitchFamily="34" charset="0"/>
              <a:buChar char="•"/>
            </a:pPr>
            <a:r>
              <a:rPr lang="en-US" sz="2400" dirty="0"/>
              <a:t>Large diameter PCV Tube</a:t>
            </a:r>
          </a:p>
          <a:p>
            <a:pPr marL="742950" lvl="1" indent="-285750">
              <a:buFont typeface="Arial" panose="020B0604020202020204" pitchFamily="34" charset="0"/>
              <a:buChar char="•"/>
            </a:pPr>
            <a:r>
              <a:rPr lang="en-US" sz="2400" dirty="0"/>
              <a:t>Small diameter PVC Tube</a:t>
            </a:r>
          </a:p>
          <a:p>
            <a:pPr marL="742950" lvl="1" indent="-285750">
              <a:buFont typeface="Arial" panose="020B0604020202020204" pitchFamily="34" charset="0"/>
              <a:buChar char="•"/>
            </a:pPr>
            <a:r>
              <a:rPr lang="en-US" sz="2400" dirty="0"/>
              <a:t>Solid metal sphere</a:t>
            </a:r>
          </a:p>
        </p:txBody>
      </p:sp>
      <p:sp>
        <p:nvSpPr>
          <p:cNvPr id="9" name="TextBox 8">
            <a:extLst>
              <a:ext uri="{FF2B5EF4-FFF2-40B4-BE49-F238E27FC236}">
                <a16:creationId xmlns:a16="http://schemas.microsoft.com/office/drawing/2014/main" id="{DA6D3D15-DB28-41CC-981B-17F4FDDBBF51}"/>
              </a:ext>
            </a:extLst>
          </p:cNvPr>
          <p:cNvSpPr txBox="1"/>
          <p:nvPr/>
        </p:nvSpPr>
        <p:spPr>
          <a:xfrm>
            <a:off x="5159139" y="3852630"/>
            <a:ext cx="5899484" cy="1938992"/>
          </a:xfrm>
          <a:prstGeom prst="rect">
            <a:avLst/>
          </a:prstGeom>
          <a:noFill/>
        </p:spPr>
        <p:txBody>
          <a:bodyPr wrap="square" rtlCol="0">
            <a:spAutoFit/>
          </a:bodyPr>
          <a:lstStyle/>
          <a:p>
            <a:r>
              <a:rPr lang="en-US" sz="2400" dirty="0"/>
              <a:t>The starting stick was not parallel to the top of the inclined plane.  The angle was selected so that the axes of rotation of the test articles were aligned.  This made the “fall distances” the same.</a:t>
            </a:r>
          </a:p>
        </p:txBody>
      </p:sp>
      <p:cxnSp>
        <p:nvCxnSpPr>
          <p:cNvPr id="11" name="Straight Connector 10">
            <a:extLst>
              <a:ext uri="{FF2B5EF4-FFF2-40B4-BE49-F238E27FC236}">
                <a16:creationId xmlns:a16="http://schemas.microsoft.com/office/drawing/2014/main" id="{7DF1BF86-72C4-404E-9F12-417EA8E6B9F6}"/>
              </a:ext>
            </a:extLst>
          </p:cNvPr>
          <p:cNvCxnSpPr>
            <a:cxnSpLocks/>
          </p:cNvCxnSpPr>
          <p:nvPr/>
        </p:nvCxnSpPr>
        <p:spPr>
          <a:xfrm>
            <a:off x="1233714" y="4803788"/>
            <a:ext cx="3760317"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6478BDD-C176-43C1-9C32-127FF3CE92D7}"/>
              </a:ext>
            </a:extLst>
          </p:cNvPr>
          <p:cNvSpPr txBox="1"/>
          <p:nvPr/>
        </p:nvSpPr>
        <p:spPr>
          <a:xfrm>
            <a:off x="2228368" y="5481788"/>
            <a:ext cx="1603717" cy="369332"/>
          </a:xfrm>
          <a:prstGeom prst="rect">
            <a:avLst/>
          </a:prstGeom>
          <a:noFill/>
        </p:spPr>
        <p:txBody>
          <a:bodyPr wrap="square" rtlCol="0">
            <a:spAutoFit/>
          </a:bodyPr>
          <a:lstStyle/>
          <a:p>
            <a:r>
              <a:rPr lang="en-US" b="1" dirty="0"/>
              <a:t>Starting Stick</a:t>
            </a:r>
          </a:p>
        </p:txBody>
      </p:sp>
      <p:cxnSp>
        <p:nvCxnSpPr>
          <p:cNvPr id="10" name="Straight Arrow Connector 9">
            <a:extLst>
              <a:ext uri="{FF2B5EF4-FFF2-40B4-BE49-F238E27FC236}">
                <a16:creationId xmlns:a16="http://schemas.microsoft.com/office/drawing/2014/main" id="{166525D7-F32D-4371-8D44-A631CEA95285}"/>
              </a:ext>
            </a:extLst>
          </p:cNvPr>
          <p:cNvCxnSpPr>
            <a:cxnSpLocks/>
          </p:cNvCxnSpPr>
          <p:nvPr/>
        </p:nvCxnSpPr>
        <p:spPr>
          <a:xfrm flipH="1" flipV="1">
            <a:off x="2720288" y="5059760"/>
            <a:ext cx="183327" cy="40795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185E8F-C98F-41DE-BF71-BA08C98AB2DE}"/>
              </a:ext>
            </a:extLst>
          </p:cNvPr>
          <p:cNvCxnSpPr>
            <a:cxnSpLocks/>
          </p:cNvCxnSpPr>
          <p:nvPr/>
        </p:nvCxnSpPr>
        <p:spPr>
          <a:xfrm>
            <a:off x="1233714" y="4761581"/>
            <a:ext cx="3242033" cy="584775"/>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CFFE196-6053-4F8D-9D6B-E6D6140BBB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16800" y="1182737"/>
            <a:ext cx="3036938" cy="2277704"/>
          </a:xfrm>
          <a:prstGeom prst="rect">
            <a:avLst/>
          </a:prstGeom>
        </p:spPr>
      </p:pic>
    </p:spTree>
    <p:extLst>
      <p:ext uri="{BB962C8B-B14F-4D97-AF65-F5344CB8AC3E}">
        <p14:creationId xmlns:p14="http://schemas.microsoft.com/office/powerpoint/2010/main" val="311512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09C172-AF79-4FA4-88D6-A9EC8006FDB4}"/>
              </a:ext>
            </a:extLst>
          </p:cNvPr>
          <p:cNvSpPr>
            <a:spLocks noGrp="1"/>
          </p:cNvSpPr>
          <p:nvPr>
            <p:ph type="sldNum" sz="quarter" idx="12"/>
          </p:nvPr>
        </p:nvSpPr>
        <p:spPr/>
        <p:txBody>
          <a:bodyPr/>
          <a:lstStyle/>
          <a:p>
            <a:fld id="{B8EB901A-F671-4D44-B90D-E3189B3B653F}" type="slidenum">
              <a:rPr lang="en-US" smtClean="0"/>
              <a:t>28</a:t>
            </a:fld>
            <a:endParaRPr lang="en-US"/>
          </a:p>
        </p:txBody>
      </p:sp>
      <p:sp>
        <p:nvSpPr>
          <p:cNvPr id="5" name="TextBox 4">
            <a:extLst>
              <a:ext uri="{FF2B5EF4-FFF2-40B4-BE49-F238E27FC236}">
                <a16:creationId xmlns:a16="http://schemas.microsoft.com/office/drawing/2014/main" id="{456DEBC9-00C3-4278-8591-368CB5DF2D43}"/>
              </a:ext>
            </a:extLst>
          </p:cNvPr>
          <p:cNvSpPr txBox="1"/>
          <p:nvPr/>
        </p:nvSpPr>
        <p:spPr>
          <a:xfrm>
            <a:off x="2832295" y="200693"/>
            <a:ext cx="6527410" cy="584775"/>
          </a:xfrm>
          <a:prstGeom prst="rect">
            <a:avLst/>
          </a:prstGeom>
          <a:noFill/>
        </p:spPr>
        <p:txBody>
          <a:bodyPr wrap="square" rtlCol="0">
            <a:spAutoFit/>
          </a:bodyPr>
          <a:lstStyle/>
          <a:p>
            <a:pPr algn="ctr"/>
            <a:r>
              <a:rPr lang="en-US" sz="3200" dirty="0">
                <a:solidFill>
                  <a:srgbClr val="FF0000"/>
                </a:solidFill>
              </a:rPr>
              <a:t>Theoretical Predictions</a:t>
            </a:r>
          </a:p>
        </p:txBody>
      </p:sp>
      <p:sp>
        <p:nvSpPr>
          <p:cNvPr id="6" name="TextBox 5">
            <a:extLst>
              <a:ext uri="{FF2B5EF4-FFF2-40B4-BE49-F238E27FC236}">
                <a16:creationId xmlns:a16="http://schemas.microsoft.com/office/drawing/2014/main" id="{8B8C8673-B778-4BCF-8D38-928A8CA6FC5A}"/>
              </a:ext>
            </a:extLst>
          </p:cNvPr>
          <p:cNvSpPr txBox="1"/>
          <p:nvPr/>
        </p:nvSpPr>
        <p:spPr>
          <a:xfrm>
            <a:off x="1020284" y="4687415"/>
            <a:ext cx="10311063" cy="1015663"/>
          </a:xfrm>
          <a:prstGeom prst="rect">
            <a:avLst/>
          </a:prstGeom>
          <a:noFill/>
        </p:spPr>
        <p:txBody>
          <a:bodyPr wrap="square" rtlCol="0">
            <a:spAutoFit/>
          </a:bodyPr>
          <a:lstStyle/>
          <a:p>
            <a:r>
              <a:rPr lang="en-US" sz="2000" b="1" dirty="0"/>
              <a:t>Note:  </a:t>
            </a:r>
            <a:r>
              <a:rPr lang="en-US" sz="2000" dirty="0"/>
              <a:t>While the masses and diameters of the PVC Tubes are quite different, the final velocities are nearly the same.  It’s possible, due to slight variations in the release, that the PVC Tubes will alternate in which one reaches the bottom first.</a:t>
            </a:r>
          </a:p>
        </p:txBody>
      </p:sp>
      <p:pic>
        <p:nvPicPr>
          <p:cNvPr id="9" name="Picture 8">
            <a:extLst>
              <a:ext uri="{FF2B5EF4-FFF2-40B4-BE49-F238E27FC236}">
                <a16:creationId xmlns:a16="http://schemas.microsoft.com/office/drawing/2014/main" id="{A7C80AC9-E4DB-4DA1-887D-C34371B648D7}"/>
              </a:ext>
            </a:extLst>
          </p:cNvPr>
          <p:cNvPicPr>
            <a:picLocks noChangeAspect="1"/>
          </p:cNvPicPr>
          <p:nvPr/>
        </p:nvPicPr>
        <p:blipFill>
          <a:blip r:embed="rId2"/>
          <a:stretch>
            <a:fillRect/>
          </a:stretch>
        </p:blipFill>
        <p:spPr>
          <a:xfrm>
            <a:off x="1077539" y="1154922"/>
            <a:ext cx="10093193" cy="3030604"/>
          </a:xfrm>
          <a:prstGeom prst="rect">
            <a:avLst/>
          </a:prstGeom>
        </p:spPr>
      </p:pic>
    </p:spTree>
    <p:extLst>
      <p:ext uri="{BB962C8B-B14F-4D97-AF65-F5344CB8AC3E}">
        <p14:creationId xmlns:p14="http://schemas.microsoft.com/office/powerpoint/2010/main" val="266258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56844C-BBD7-4843-AF26-93530DBEECA4}"/>
              </a:ext>
            </a:extLst>
          </p:cNvPr>
          <p:cNvSpPr>
            <a:spLocks noGrp="1"/>
          </p:cNvSpPr>
          <p:nvPr>
            <p:ph type="sldNum" sz="quarter" idx="12"/>
          </p:nvPr>
        </p:nvSpPr>
        <p:spPr/>
        <p:txBody>
          <a:bodyPr/>
          <a:lstStyle/>
          <a:p>
            <a:fld id="{B8EB901A-F671-4D44-B90D-E3189B3B653F}" type="slidenum">
              <a:rPr lang="en-US" smtClean="0"/>
              <a:t>29</a:t>
            </a:fld>
            <a:endParaRPr lang="en-US"/>
          </a:p>
        </p:txBody>
      </p:sp>
      <p:sp>
        <p:nvSpPr>
          <p:cNvPr id="4" name="TextBox 3">
            <a:extLst>
              <a:ext uri="{FF2B5EF4-FFF2-40B4-BE49-F238E27FC236}">
                <a16:creationId xmlns:a16="http://schemas.microsoft.com/office/drawing/2014/main" id="{5273D1D9-B1B4-472E-8D33-AFBD190AF384}"/>
              </a:ext>
            </a:extLst>
          </p:cNvPr>
          <p:cNvSpPr txBox="1"/>
          <p:nvPr/>
        </p:nvSpPr>
        <p:spPr>
          <a:xfrm>
            <a:off x="2832295" y="200693"/>
            <a:ext cx="6527410" cy="584775"/>
          </a:xfrm>
          <a:prstGeom prst="rect">
            <a:avLst/>
          </a:prstGeom>
          <a:noFill/>
        </p:spPr>
        <p:txBody>
          <a:bodyPr wrap="square" rtlCol="0">
            <a:spAutoFit/>
          </a:bodyPr>
          <a:lstStyle/>
          <a:p>
            <a:pPr algn="ctr"/>
            <a:r>
              <a:rPr lang="en-US" sz="3200" dirty="0">
                <a:solidFill>
                  <a:srgbClr val="FF0000"/>
                </a:solidFill>
              </a:rPr>
              <a:t>Results</a:t>
            </a:r>
          </a:p>
        </p:txBody>
      </p:sp>
      <p:sp>
        <p:nvSpPr>
          <p:cNvPr id="9" name="TextBox 8">
            <a:extLst>
              <a:ext uri="{FF2B5EF4-FFF2-40B4-BE49-F238E27FC236}">
                <a16:creationId xmlns:a16="http://schemas.microsoft.com/office/drawing/2014/main" id="{BC75CE7F-B65C-4351-B576-719C4A126D8F}"/>
              </a:ext>
            </a:extLst>
          </p:cNvPr>
          <p:cNvSpPr txBox="1"/>
          <p:nvPr/>
        </p:nvSpPr>
        <p:spPr>
          <a:xfrm>
            <a:off x="6443003" y="1308751"/>
            <a:ext cx="5050302" cy="4524315"/>
          </a:xfrm>
          <a:prstGeom prst="rect">
            <a:avLst/>
          </a:prstGeom>
          <a:noFill/>
        </p:spPr>
        <p:txBody>
          <a:bodyPr wrap="square" rtlCol="0">
            <a:spAutoFit/>
          </a:bodyPr>
          <a:lstStyle/>
          <a:p>
            <a:r>
              <a:rPr lang="en-US" sz="2400" dirty="0"/>
              <a:t>Here are the positions of the two PVC Tubes at the bottom of the incline.  Notice how the smaller object’s axis of rotation is in front of the other indicating it was moving faster.  Sometimes they were a little closer together and sometimes a little farther apart (since the theoretical velocities were so close to one another).</a:t>
            </a:r>
          </a:p>
          <a:p>
            <a:endParaRPr lang="en-US" sz="2400" dirty="0"/>
          </a:p>
          <a:p>
            <a:r>
              <a:rPr lang="en-US" sz="2400" b="1" dirty="0"/>
              <a:t>Note:  </a:t>
            </a:r>
            <a:r>
              <a:rPr lang="en-US" sz="2400" dirty="0"/>
              <a:t>The sphere had already reached the bottom…</a:t>
            </a:r>
          </a:p>
        </p:txBody>
      </p:sp>
      <p:grpSp>
        <p:nvGrpSpPr>
          <p:cNvPr id="20" name="Group 19">
            <a:extLst>
              <a:ext uri="{FF2B5EF4-FFF2-40B4-BE49-F238E27FC236}">
                <a16:creationId xmlns:a16="http://schemas.microsoft.com/office/drawing/2014/main" id="{0C5EB727-27C6-4F63-8BBF-32D7D9594300}"/>
              </a:ext>
            </a:extLst>
          </p:cNvPr>
          <p:cNvGrpSpPr/>
          <p:nvPr/>
        </p:nvGrpSpPr>
        <p:grpSpPr>
          <a:xfrm>
            <a:off x="698695" y="1458798"/>
            <a:ext cx="5344456" cy="3940404"/>
            <a:chOff x="698695" y="1458798"/>
            <a:chExt cx="5344456" cy="3940404"/>
          </a:xfrm>
        </p:grpSpPr>
        <p:pic>
          <p:nvPicPr>
            <p:cNvPr id="5" name="Picture 4">
              <a:extLst>
                <a:ext uri="{FF2B5EF4-FFF2-40B4-BE49-F238E27FC236}">
                  <a16:creationId xmlns:a16="http://schemas.microsoft.com/office/drawing/2014/main" id="{891EBDA5-2FBA-4C1C-B1C3-0E99C4BC2AC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8695" y="1458798"/>
              <a:ext cx="5344456" cy="3940404"/>
            </a:xfrm>
            <a:prstGeom prst="rect">
              <a:avLst/>
            </a:prstGeom>
          </p:spPr>
        </p:pic>
        <p:cxnSp>
          <p:nvCxnSpPr>
            <p:cNvPr id="11" name="Straight Connector 10">
              <a:extLst>
                <a:ext uri="{FF2B5EF4-FFF2-40B4-BE49-F238E27FC236}">
                  <a16:creationId xmlns:a16="http://schemas.microsoft.com/office/drawing/2014/main" id="{A9F830BC-396A-4A59-8A14-A2B1C4E302FA}"/>
                </a:ext>
              </a:extLst>
            </p:cNvPr>
            <p:cNvCxnSpPr>
              <a:cxnSpLocks/>
            </p:cNvCxnSpPr>
            <p:nvPr/>
          </p:nvCxnSpPr>
          <p:spPr>
            <a:xfrm>
              <a:off x="3399059" y="3362180"/>
              <a:ext cx="1004129" cy="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B090141-5B97-4848-8F0F-453CFB64169B}"/>
                </a:ext>
              </a:extLst>
            </p:cNvPr>
            <p:cNvCxnSpPr>
              <a:cxnSpLocks/>
            </p:cNvCxnSpPr>
            <p:nvPr/>
          </p:nvCxnSpPr>
          <p:spPr>
            <a:xfrm>
              <a:off x="1441304" y="4414910"/>
              <a:ext cx="1006474" cy="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9C0F911-7885-4861-AFB0-CB92B44F1959}"/>
                </a:ext>
              </a:extLst>
            </p:cNvPr>
            <p:cNvCxnSpPr>
              <a:cxnSpLocks/>
            </p:cNvCxnSpPr>
            <p:nvPr/>
          </p:nvCxnSpPr>
          <p:spPr>
            <a:xfrm>
              <a:off x="5162211" y="3348112"/>
              <a:ext cx="689951" cy="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A6556EA-11EB-45C8-83AB-B5ABBD854676}"/>
                </a:ext>
              </a:extLst>
            </p:cNvPr>
            <p:cNvCxnSpPr>
              <a:cxnSpLocks/>
            </p:cNvCxnSpPr>
            <p:nvPr/>
          </p:nvCxnSpPr>
          <p:spPr>
            <a:xfrm>
              <a:off x="2967015" y="4414910"/>
              <a:ext cx="1006474" cy="0"/>
            </a:xfrm>
            <a:prstGeom prst="line">
              <a:avLst/>
            </a:prstGeom>
            <a:ln w="57150">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434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2743201"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2883876" y="544147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D2BA2750-E76D-4F44-9720-2CA247295346}"/>
              </a:ext>
            </a:extLst>
          </p:cNvPr>
          <p:cNvCxnSpPr>
            <a:cxnSpLocks/>
          </p:cNvCxnSpPr>
          <p:nvPr/>
        </p:nvCxnSpPr>
        <p:spPr>
          <a:xfrm flipV="1">
            <a:off x="2994692" y="5786135"/>
            <a:ext cx="553453" cy="14068"/>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8" name="Flowchart: Or 7">
            <a:extLst>
              <a:ext uri="{FF2B5EF4-FFF2-40B4-BE49-F238E27FC236}">
                <a16:creationId xmlns:a16="http://schemas.microsoft.com/office/drawing/2014/main" id="{B0202863-4C04-444D-A129-D3E3F3FAD3EB}"/>
              </a:ext>
            </a:extLst>
          </p:cNvPr>
          <p:cNvSpPr/>
          <p:nvPr/>
        </p:nvSpPr>
        <p:spPr>
          <a:xfrm>
            <a:off x="3467558"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7141E2F2-2AB5-462C-BF2A-D4CB4D0E92B6}"/>
              </a:ext>
            </a:extLst>
          </p:cNvPr>
          <p:cNvSpPr>
            <a:spLocks noGrp="1"/>
          </p:cNvSpPr>
          <p:nvPr>
            <p:ph type="sldNum" sz="quarter" idx="12"/>
          </p:nvPr>
        </p:nvSpPr>
        <p:spPr/>
        <p:txBody>
          <a:bodyPr/>
          <a:lstStyle/>
          <a:p>
            <a:fld id="{B8EB901A-F671-4D44-B90D-E3189B3B653F}" type="slidenum">
              <a:rPr lang="en-US" smtClean="0"/>
              <a:t>3</a:t>
            </a:fld>
            <a:endParaRPr lang="en-US"/>
          </a:p>
        </p:txBody>
      </p:sp>
      <p:cxnSp>
        <p:nvCxnSpPr>
          <p:cNvPr id="12" name="Straight Connector 11">
            <a:extLst>
              <a:ext uri="{FF2B5EF4-FFF2-40B4-BE49-F238E27FC236}">
                <a16:creationId xmlns:a16="http://schemas.microsoft.com/office/drawing/2014/main" id="{9AEDEA81-CD5E-4438-A362-0E87D4257807}"/>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0F481AA-BFAD-4498-817C-4B5111ED712F}"/>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3" name="TextBox 12">
            <a:extLst>
              <a:ext uri="{FF2B5EF4-FFF2-40B4-BE49-F238E27FC236}">
                <a16:creationId xmlns:a16="http://schemas.microsoft.com/office/drawing/2014/main" id="{764B15EA-1048-47F6-A89E-44C879A014B9}"/>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3796391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925650-025E-460D-BD28-6C90A48CF16D}"/>
              </a:ext>
            </a:extLst>
          </p:cNvPr>
          <p:cNvSpPr>
            <a:spLocks noGrp="1"/>
          </p:cNvSpPr>
          <p:nvPr>
            <p:ph type="sldNum" sz="quarter" idx="12"/>
          </p:nvPr>
        </p:nvSpPr>
        <p:spPr/>
        <p:txBody>
          <a:bodyPr/>
          <a:lstStyle/>
          <a:p>
            <a:fld id="{B8EB901A-F671-4D44-B90D-E3189B3B653F}" type="slidenum">
              <a:rPr lang="en-US" smtClean="0"/>
              <a:t>30</a:t>
            </a:fld>
            <a:endParaRPr lang="en-US"/>
          </a:p>
        </p:txBody>
      </p:sp>
      <p:sp>
        <p:nvSpPr>
          <p:cNvPr id="3" name="TextBox 2">
            <a:extLst>
              <a:ext uri="{FF2B5EF4-FFF2-40B4-BE49-F238E27FC236}">
                <a16:creationId xmlns:a16="http://schemas.microsoft.com/office/drawing/2014/main" id="{77545F52-A8E4-4844-BB7B-9F917C0E1D64}"/>
              </a:ext>
            </a:extLst>
          </p:cNvPr>
          <p:cNvSpPr txBox="1"/>
          <p:nvPr/>
        </p:nvSpPr>
        <p:spPr>
          <a:xfrm>
            <a:off x="1315452" y="1026696"/>
            <a:ext cx="9336505" cy="1938992"/>
          </a:xfrm>
          <a:prstGeom prst="rect">
            <a:avLst/>
          </a:prstGeom>
          <a:noFill/>
        </p:spPr>
        <p:txBody>
          <a:bodyPr wrap="square" rtlCol="0">
            <a:spAutoFit/>
          </a:bodyPr>
          <a:lstStyle/>
          <a:p>
            <a:r>
              <a:rPr lang="en-US" sz="2400" b="1" dirty="0"/>
              <a:t>Theoretical Results:</a:t>
            </a:r>
          </a:p>
          <a:p>
            <a:endParaRPr lang="en-US" sz="2400" dirty="0"/>
          </a:p>
          <a:p>
            <a:r>
              <a:rPr lang="en-US" sz="2400" dirty="0"/>
              <a:t>The metal sphere had the highest predicted velocity at the bottom of the ramp and thus would win the race.  The two PVC tubes had very similar final velocities, with the small tube being slightly higher.</a:t>
            </a:r>
          </a:p>
        </p:txBody>
      </p:sp>
      <p:sp>
        <p:nvSpPr>
          <p:cNvPr id="4" name="TextBox 3">
            <a:extLst>
              <a:ext uri="{FF2B5EF4-FFF2-40B4-BE49-F238E27FC236}">
                <a16:creationId xmlns:a16="http://schemas.microsoft.com/office/drawing/2014/main" id="{3114A769-DE62-4AEC-8380-601032C67CB6}"/>
              </a:ext>
            </a:extLst>
          </p:cNvPr>
          <p:cNvSpPr txBox="1"/>
          <p:nvPr/>
        </p:nvSpPr>
        <p:spPr>
          <a:xfrm>
            <a:off x="1315451" y="3312696"/>
            <a:ext cx="9336505" cy="2308324"/>
          </a:xfrm>
          <a:prstGeom prst="rect">
            <a:avLst/>
          </a:prstGeom>
          <a:noFill/>
        </p:spPr>
        <p:txBody>
          <a:bodyPr wrap="square" rtlCol="0">
            <a:spAutoFit/>
          </a:bodyPr>
          <a:lstStyle/>
          <a:p>
            <a:r>
              <a:rPr lang="en-US" sz="2400" b="1" dirty="0"/>
              <a:t>Experimental Results:</a:t>
            </a:r>
          </a:p>
          <a:p>
            <a:endParaRPr lang="en-US" sz="2400" dirty="0"/>
          </a:p>
          <a:p>
            <a:r>
              <a:rPr lang="en-US" sz="2400" dirty="0"/>
              <a:t>The metal sphere reached the bottom of the ramp first, and thus must have had the highest velocity. The two PVC tubes reached the bottom at nearly the same time, with the small tube winning “by a hair” most of the time.  </a:t>
            </a:r>
            <a:r>
              <a:rPr lang="en-US" sz="2400" b="1" dirty="0"/>
              <a:t>These results are consistent with the theoretical prediction.   </a:t>
            </a:r>
          </a:p>
        </p:txBody>
      </p:sp>
      <p:sp>
        <p:nvSpPr>
          <p:cNvPr id="5" name="TextBox 4">
            <a:extLst>
              <a:ext uri="{FF2B5EF4-FFF2-40B4-BE49-F238E27FC236}">
                <a16:creationId xmlns:a16="http://schemas.microsoft.com/office/drawing/2014/main" id="{5BD3078B-E7E1-4557-9E36-78F742F48C50}"/>
              </a:ext>
            </a:extLst>
          </p:cNvPr>
          <p:cNvSpPr txBox="1"/>
          <p:nvPr/>
        </p:nvSpPr>
        <p:spPr>
          <a:xfrm>
            <a:off x="2832295" y="200693"/>
            <a:ext cx="6527410" cy="584775"/>
          </a:xfrm>
          <a:prstGeom prst="rect">
            <a:avLst/>
          </a:prstGeom>
          <a:noFill/>
        </p:spPr>
        <p:txBody>
          <a:bodyPr wrap="square" rtlCol="0">
            <a:spAutoFit/>
          </a:bodyPr>
          <a:lstStyle/>
          <a:p>
            <a:pPr algn="ctr"/>
            <a:r>
              <a:rPr lang="en-US" sz="3200" dirty="0">
                <a:solidFill>
                  <a:srgbClr val="FF0000"/>
                </a:solidFill>
              </a:rPr>
              <a:t>Results</a:t>
            </a:r>
          </a:p>
        </p:txBody>
      </p:sp>
    </p:spTree>
    <p:extLst>
      <p:ext uri="{BB962C8B-B14F-4D97-AF65-F5344CB8AC3E}">
        <p14:creationId xmlns:p14="http://schemas.microsoft.com/office/powerpoint/2010/main" val="19359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A5764A-F653-4355-8B86-5F50D426736C}"/>
              </a:ext>
            </a:extLst>
          </p:cNvPr>
          <p:cNvSpPr>
            <a:spLocks noGrp="1"/>
          </p:cNvSpPr>
          <p:nvPr>
            <p:ph type="sldNum" sz="quarter" idx="12"/>
          </p:nvPr>
        </p:nvSpPr>
        <p:spPr/>
        <p:txBody>
          <a:bodyPr/>
          <a:lstStyle/>
          <a:p>
            <a:fld id="{B8EB901A-F671-4D44-B90D-E3189B3B653F}" type="slidenum">
              <a:rPr lang="en-US" smtClean="0"/>
              <a:t>31</a:t>
            </a:fld>
            <a:endParaRPr lang="en-US"/>
          </a:p>
        </p:txBody>
      </p:sp>
      <p:sp>
        <p:nvSpPr>
          <p:cNvPr id="3" name="TextBox 2">
            <a:extLst>
              <a:ext uri="{FF2B5EF4-FFF2-40B4-BE49-F238E27FC236}">
                <a16:creationId xmlns:a16="http://schemas.microsoft.com/office/drawing/2014/main" id="{DC58005C-48E3-4A5C-AC62-72F48A945C53}"/>
              </a:ext>
            </a:extLst>
          </p:cNvPr>
          <p:cNvSpPr txBox="1"/>
          <p:nvPr/>
        </p:nvSpPr>
        <p:spPr>
          <a:xfrm>
            <a:off x="2418779" y="329030"/>
            <a:ext cx="7354442" cy="584775"/>
          </a:xfrm>
          <a:prstGeom prst="rect">
            <a:avLst/>
          </a:prstGeom>
          <a:noFill/>
        </p:spPr>
        <p:txBody>
          <a:bodyPr wrap="square" rtlCol="0">
            <a:spAutoFit/>
          </a:bodyPr>
          <a:lstStyle/>
          <a:p>
            <a:pPr algn="ctr"/>
            <a:r>
              <a:rPr lang="en-US" sz="3200" dirty="0">
                <a:solidFill>
                  <a:srgbClr val="FF0000"/>
                </a:solidFill>
              </a:rPr>
              <a:t>What’s Going on with the Two PVC Tubes</a:t>
            </a:r>
          </a:p>
        </p:txBody>
      </p:sp>
      <p:grpSp>
        <p:nvGrpSpPr>
          <p:cNvPr id="6" name="Group 5">
            <a:extLst>
              <a:ext uri="{FF2B5EF4-FFF2-40B4-BE49-F238E27FC236}">
                <a16:creationId xmlns:a16="http://schemas.microsoft.com/office/drawing/2014/main" id="{F119E2AD-7A34-4205-973D-914CD10DFF57}"/>
              </a:ext>
            </a:extLst>
          </p:cNvPr>
          <p:cNvGrpSpPr/>
          <p:nvPr/>
        </p:nvGrpSpPr>
        <p:grpSpPr>
          <a:xfrm>
            <a:off x="1961498" y="1691922"/>
            <a:ext cx="1443789" cy="1439779"/>
            <a:chOff x="1957137" y="1764631"/>
            <a:chExt cx="1443789" cy="1439779"/>
          </a:xfrm>
        </p:grpSpPr>
        <p:sp>
          <p:nvSpPr>
            <p:cNvPr id="4" name="Oval 3">
              <a:extLst>
                <a:ext uri="{FF2B5EF4-FFF2-40B4-BE49-F238E27FC236}">
                  <a16:creationId xmlns:a16="http://schemas.microsoft.com/office/drawing/2014/main" id="{902C25CA-8232-45AA-8D51-2DF92DD592C7}"/>
                </a:ext>
              </a:extLst>
            </p:cNvPr>
            <p:cNvSpPr/>
            <p:nvPr/>
          </p:nvSpPr>
          <p:spPr>
            <a:xfrm>
              <a:off x="1957137" y="1764631"/>
              <a:ext cx="1443789" cy="143977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C104978-EB99-4F69-9FEC-4038616A8E20}"/>
                </a:ext>
              </a:extLst>
            </p:cNvPr>
            <p:cNvSpPr/>
            <p:nvPr/>
          </p:nvSpPr>
          <p:spPr>
            <a:xfrm>
              <a:off x="2085474" y="1876926"/>
              <a:ext cx="1187116" cy="12031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1ACF06F9-9D87-4AB5-9178-010F146EB333}"/>
              </a:ext>
            </a:extLst>
          </p:cNvPr>
          <p:cNvGrpSpPr/>
          <p:nvPr/>
        </p:nvGrpSpPr>
        <p:grpSpPr>
          <a:xfrm>
            <a:off x="2370571" y="4120838"/>
            <a:ext cx="625642" cy="633664"/>
            <a:chOff x="1957137" y="1764631"/>
            <a:chExt cx="1443789" cy="1439779"/>
          </a:xfrm>
        </p:grpSpPr>
        <p:sp>
          <p:nvSpPr>
            <p:cNvPr id="8" name="Oval 7">
              <a:extLst>
                <a:ext uri="{FF2B5EF4-FFF2-40B4-BE49-F238E27FC236}">
                  <a16:creationId xmlns:a16="http://schemas.microsoft.com/office/drawing/2014/main" id="{AB4A134C-9BC4-46EF-9F4A-4C099330348C}"/>
                </a:ext>
              </a:extLst>
            </p:cNvPr>
            <p:cNvSpPr/>
            <p:nvPr/>
          </p:nvSpPr>
          <p:spPr>
            <a:xfrm>
              <a:off x="1957137" y="1764631"/>
              <a:ext cx="1443789" cy="143977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992636A-780C-4ECD-9EC9-F5865CD8E5DF}"/>
                </a:ext>
              </a:extLst>
            </p:cNvPr>
            <p:cNvSpPr/>
            <p:nvPr/>
          </p:nvSpPr>
          <p:spPr>
            <a:xfrm>
              <a:off x="2085475" y="1876925"/>
              <a:ext cx="1187116" cy="12031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F3EE0BB5-5604-466B-854B-89BD28B2EE99}"/>
              </a:ext>
            </a:extLst>
          </p:cNvPr>
          <p:cNvSpPr txBox="1"/>
          <p:nvPr/>
        </p:nvSpPr>
        <p:spPr>
          <a:xfrm>
            <a:off x="4045575" y="2433150"/>
            <a:ext cx="6575534" cy="1938992"/>
          </a:xfrm>
          <a:prstGeom prst="rect">
            <a:avLst/>
          </a:prstGeom>
          <a:noFill/>
        </p:spPr>
        <p:txBody>
          <a:bodyPr wrap="square" rtlCol="0">
            <a:spAutoFit/>
          </a:bodyPr>
          <a:lstStyle/>
          <a:p>
            <a:r>
              <a:rPr lang="en-US" sz="2400" dirty="0"/>
              <a:t>The large diameter PVC tube has a much higher total inertia, so its rotation doesn’t speed up as fast as the small tube.  However, the large diameter allows it to cover a greater distance for a give angular rotation.</a:t>
            </a:r>
          </a:p>
        </p:txBody>
      </p:sp>
    </p:spTree>
    <p:extLst>
      <p:ext uri="{BB962C8B-B14F-4D97-AF65-F5344CB8AC3E}">
        <p14:creationId xmlns:p14="http://schemas.microsoft.com/office/powerpoint/2010/main" val="1380994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ED581E-1A83-4333-BC6F-9B2382EFAC15}"/>
              </a:ext>
            </a:extLst>
          </p:cNvPr>
          <p:cNvSpPr>
            <a:spLocks noGrp="1"/>
          </p:cNvSpPr>
          <p:nvPr>
            <p:ph type="sldNum" sz="quarter" idx="12"/>
          </p:nvPr>
        </p:nvSpPr>
        <p:spPr/>
        <p:txBody>
          <a:bodyPr/>
          <a:lstStyle/>
          <a:p>
            <a:fld id="{B8EB901A-F671-4D44-B90D-E3189B3B653F}" type="slidenum">
              <a:rPr lang="en-US" smtClean="0"/>
              <a:t>32</a:t>
            </a:fld>
            <a:endParaRPr lang="en-US"/>
          </a:p>
        </p:txBody>
      </p:sp>
      <p:sp>
        <p:nvSpPr>
          <p:cNvPr id="3" name="TextBox 2">
            <a:extLst>
              <a:ext uri="{FF2B5EF4-FFF2-40B4-BE49-F238E27FC236}">
                <a16:creationId xmlns:a16="http://schemas.microsoft.com/office/drawing/2014/main" id="{904B85C6-ADE1-475E-A01E-BE7DF8641A5D}"/>
              </a:ext>
            </a:extLst>
          </p:cNvPr>
          <p:cNvSpPr txBox="1"/>
          <p:nvPr/>
        </p:nvSpPr>
        <p:spPr>
          <a:xfrm>
            <a:off x="1856936" y="2419643"/>
            <a:ext cx="4867422" cy="1107996"/>
          </a:xfrm>
          <a:prstGeom prst="rect">
            <a:avLst/>
          </a:prstGeom>
          <a:noFill/>
        </p:spPr>
        <p:txBody>
          <a:bodyPr wrap="square" rtlCol="0">
            <a:spAutoFit/>
          </a:bodyPr>
          <a:lstStyle/>
          <a:p>
            <a:r>
              <a:rPr lang="en-US" sz="6600" dirty="0"/>
              <a:t>Questions ?</a:t>
            </a:r>
          </a:p>
        </p:txBody>
      </p:sp>
      <p:pic>
        <p:nvPicPr>
          <p:cNvPr id="4" name="Picture 1">
            <a:extLst>
              <a:ext uri="{FF2B5EF4-FFF2-40B4-BE49-F238E27FC236}">
                <a16:creationId xmlns:a16="http://schemas.microsoft.com/office/drawing/2014/main" id="{7C788AF0-F0BB-488B-88C8-567E77EA7C7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27742" y="1330098"/>
            <a:ext cx="3104750" cy="4197804"/>
          </a:xfrm>
          <a:prstGeom prst="rect">
            <a:avLst/>
          </a:prstGeom>
          <a:noFill/>
          <a:ln>
            <a:noFill/>
          </a:ln>
          <a:effectLst>
            <a:softEdge rad="0"/>
          </a:effectLst>
          <a:extLst/>
        </p:spPr>
      </p:pic>
    </p:spTree>
    <p:extLst>
      <p:ext uri="{BB962C8B-B14F-4D97-AF65-F5344CB8AC3E}">
        <p14:creationId xmlns:p14="http://schemas.microsoft.com/office/powerpoint/2010/main" val="271709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3175104"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3104766" y="4977241"/>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0D93BFB7-F87C-43C1-8249-18D2D23A29EF}"/>
              </a:ext>
            </a:extLst>
          </p:cNvPr>
          <p:cNvCxnSpPr>
            <a:cxnSpLocks/>
          </p:cNvCxnSpPr>
          <p:nvPr/>
        </p:nvCxnSpPr>
        <p:spPr>
          <a:xfrm>
            <a:off x="2996170" y="5786135"/>
            <a:ext cx="1111349"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49E4CF69-07B4-4A47-A298-558E724AB878}"/>
              </a:ext>
            </a:extLst>
          </p:cNvPr>
          <p:cNvSpPr/>
          <p:nvPr/>
        </p:nvSpPr>
        <p:spPr>
          <a:xfrm>
            <a:off x="3900699"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D1CEC891-6EF0-454D-9604-255166515370}"/>
              </a:ext>
            </a:extLst>
          </p:cNvPr>
          <p:cNvSpPr>
            <a:spLocks noGrp="1"/>
          </p:cNvSpPr>
          <p:nvPr>
            <p:ph type="sldNum" sz="quarter" idx="12"/>
          </p:nvPr>
        </p:nvSpPr>
        <p:spPr/>
        <p:txBody>
          <a:bodyPr/>
          <a:lstStyle/>
          <a:p>
            <a:fld id="{B8EB901A-F671-4D44-B90D-E3189B3B653F}" type="slidenum">
              <a:rPr lang="en-US" smtClean="0"/>
              <a:t>4</a:t>
            </a:fld>
            <a:endParaRPr lang="en-US"/>
          </a:p>
        </p:txBody>
      </p:sp>
      <p:cxnSp>
        <p:nvCxnSpPr>
          <p:cNvPr id="13" name="Straight Connector 12">
            <a:extLst>
              <a:ext uri="{FF2B5EF4-FFF2-40B4-BE49-F238E27FC236}">
                <a16:creationId xmlns:a16="http://schemas.microsoft.com/office/drawing/2014/main" id="{4631A36B-1A6F-4590-A08E-1A756DD3111B}"/>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D0C3627-CD83-4789-92DA-773C5C919CEC}"/>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6" name="TextBox 15">
            <a:extLst>
              <a:ext uri="{FF2B5EF4-FFF2-40B4-BE49-F238E27FC236}">
                <a16:creationId xmlns:a16="http://schemas.microsoft.com/office/drawing/2014/main" id="{063AC04A-FBBA-450E-83E3-9823D64D6C4B}"/>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2831251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3747429"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3916005" y="4388616"/>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02FCF03A-0FE3-48F5-A7C6-A06612216E65}"/>
              </a:ext>
            </a:extLst>
          </p:cNvPr>
          <p:cNvCxnSpPr>
            <a:cxnSpLocks/>
            <a:endCxn id="10" idx="4"/>
          </p:cNvCxnSpPr>
          <p:nvPr/>
        </p:nvCxnSpPr>
        <p:spPr>
          <a:xfrm>
            <a:off x="3026776" y="5800203"/>
            <a:ext cx="1557681" cy="0"/>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52835DF0-9847-4B8F-999C-731B1FC8F909}"/>
              </a:ext>
            </a:extLst>
          </p:cNvPr>
          <p:cNvSpPr/>
          <p:nvPr/>
        </p:nvSpPr>
        <p:spPr>
          <a:xfrm>
            <a:off x="4494252"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18E9DA8E-DD6C-40A5-AB39-BB905C8B9B73}"/>
              </a:ext>
            </a:extLst>
          </p:cNvPr>
          <p:cNvSpPr>
            <a:spLocks noGrp="1"/>
          </p:cNvSpPr>
          <p:nvPr>
            <p:ph type="sldNum" sz="quarter" idx="12"/>
          </p:nvPr>
        </p:nvSpPr>
        <p:spPr/>
        <p:txBody>
          <a:bodyPr/>
          <a:lstStyle/>
          <a:p>
            <a:fld id="{B8EB901A-F671-4D44-B90D-E3189B3B653F}" type="slidenum">
              <a:rPr lang="en-US" smtClean="0"/>
              <a:t>5</a:t>
            </a:fld>
            <a:endParaRPr lang="en-US"/>
          </a:p>
        </p:txBody>
      </p:sp>
      <p:cxnSp>
        <p:nvCxnSpPr>
          <p:cNvPr id="13" name="Straight Connector 12">
            <a:extLst>
              <a:ext uri="{FF2B5EF4-FFF2-40B4-BE49-F238E27FC236}">
                <a16:creationId xmlns:a16="http://schemas.microsoft.com/office/drawing/2014/main" id="{3887BFF3-665D-477A-9FBE-3A43D63115CC}"/>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C26E700-DEBC-4735-BED1-1693CBE53A10}"/>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6" name="TextBox 15">
            <a:extLst>
              <a:ext uri="{FF2B5EF4-FFF2-40B4-BE49-F238E27FC236}">
                <a16:creationId xmlns:a16="http://schemas.microsoft.com/office/drawing/2014/main" id="{E101CDAD-3945-4DCE-9215-9E5E893FF2A9}"/>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1130570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4318036"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F9B6F2A-7683-4AD7-916D-610A32E41640}"/>
              </a:ext>
            </a:extLst>
          </p:cNvPr>
          <p:cNvSpPr/>
          <p:nvPr/>
        </p:nvSpPr>
        <p:spPr>
          <a:xfrm>
            <a:off x="5046358" y="4147736"/>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a:endCxn id="10" idx="4"/>
          </p:cNvCxnSpPr>
          <p:nvPr/>
        </p:nvCxnSpPr>
        <p:spPr>
          <a:xfrm>
            <a:off x="3026776" y="5786135"/>
            <a:ext cx="2128288" cy="14068"/>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5071769"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6</a:t>
            </a:fld>
            <a:endParaRPr lang="en-US"/>
          </a:p>
        </p:txBody>
      </p:sp>
      <p:cxnSp>
        <p:nvCxnSpPr>
          <p:cNvPr id="14" name="Straight Connector 13">
            <a:extLst>
              <a:ext uri="{FF2B5EF4-FFF2-40B4-BE49-F238E27FC236}">
                <a16:creationId xmlns:a16="http://schemas.microsoft.com/office/drawing/2014/main" id="{6CD25235-AE36-4414-A3BD-B1DB12EEEC3C}"/>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4E9DA86-EF51-485A-BF8F-B0DBD19D5B01}"/>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5" name="TextBox 14">
            <a:extLst>
              <a:ext uri="{FF2B5EF4-FFF2-40B4-BE49-F238E27FC236}">
                <a16:creationId xmlns:a16="http://schemas.microsoft.com/office/drawing/2014/main" id="{7A767729-3EFA-405B-B830-65C30601FFF3}"/>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3590946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4783257"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6137218" y="438836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a:endCxn id="10" idx="4"/>
          </p:cNvCxnSpPr>
          <p:nvPr/>
        </p:nvCxnSpPr>
        <p:spPr>
          <a:xfrm>
            <a:off x="3012213" y="5779105"/>
            <a:ext cx="2608072" cy="21098"/>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5536990"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7</a:t>
            </a:fld>
            <a:endParaRPr lang="en-US"/>
          </a:p>
        </p:txBody>
      </p:sp>
      <p:cxnSp>
        <p:nvCxnSpPr>
          <p:cNvPr id="8" name="Straight Connector 7">
            <a:extLst>
              <a:ext uri="{FF2B5EF4-FFF2-40B4-BE49-F238E27FC236}">
                <a16:creationId xmlns:a16="http://schemas.microsoft.com/office/drawing/2014/main" id="{BB6C4CB3-2CE9-453C-9719-05F98E9E6349}"/>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8635FA5-E42D-4791-9C21-6253276EDAA9}"/>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6" name="TextBox 15">
            <a:extLst>
              <a:ext uri="{FF2B5EF4-FFF2-40B4-BE49-F238E27FC236}">
                <a16:creationId xmlns:a16="http://schemas.microsoft.com/office/drawing/2014/main" id="{A630B29E-A3E9-4B28-951B-72D965AD1B9E}"/>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4226434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5264521"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6859112" y="4917753"/>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a:endCxn id="10" idx="4"/>
          </p:cNvCxnSpPr>
          <p:nvPr/>
        </p:nvCxnSpPr>
        <p:spPr>
          <a:xfrm>
            <a:off x="2994692" y="5792742"/>
            <a:ext cx="3106857" cy="7461"/>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6018254"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8</a:t>
            </a:fld>
            <a:endParaRPr lang="en-US"/>
          </a:p>
        </p:txBody>
      </p:sp>
      <p:cxnSp>
        <p:nvCxnSpPr>
          <p:cNvPr id="8" name="Straight Connector 7">
            <a:extLst>
              <a:ext uri="{FF2B5EF4-FFF2-40B4-BE49-F238E27FC236}">
                <a16:creationId xmlns:a16="http://schemas.microsoft.com/office/drawing/2014/main" id="{CFECFD0D-42C3-4983-A052-969317B243A6}"/>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D6F708F-9FF4-40C7-B371-C4247C1C951D}"/>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6" name="TextBox 15">
            <a:extLst>
              <a:ext uri="{FF2B5EF4-FFF2-40B4-BE49-F238E27FC236}">
                <a16:creationId xmlns:a16="http://schemas.microsoft.com/office/drawing/2014/main" id="{B59C007D-C039-4C5E-9B36-14DEF78A04FB}"/>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1080894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DF454A8-6E43-435B-A361-BD4BD702739E}"/>
              </a:ext>
            </a:extLst>
          </p:cNvPr>
          <p:cNvCxnSpPr/>
          <p:nvPr/>
        </p:nvCxnSpPr>
        <p:spPr>
          <a:xfrm>
            <a:off x="1406769" y="5821308"/>
            <a:ext cx="967857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18A190E-2F01-44A9-AECE-0595A2326396}"/>
              </a:ext>
            </a:extLst>
          </p:cNvPr>
          <p:cNvSpPr/>
          <p:nvPr/>
        </p:nvSpPr>
        <p:spPr>
          <a:xfrm>
            <a:off x="5793907" y="4224623"/>
            <a:ext cx="1674055" cy="1575580"/>
          </a:xfrm>
          <a:prstGeom prst="ellipse">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path path="circle">
              <a:fillToRect l="50000" t="50000" r="50000" b="50000"/>
            </a:path>
            <a:tileRect/>
          </a:gra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F9B6F2A-7683-4AD7-916D-610A32E41640}"/>
              </a:ext>
            </a:extLst>
          </p:cNvPr>
          <p:cNvSpPr/>
          <p:nvPr/>
        </p:nvSpPr>
        <p:spPr>
          <a:xfrm>
            <a:off x="7147868" y="5495267"/>
            <a:ext cx="168813" cy="1828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0075C8E-C8E9-4270-9E9F-E2F7835B728F}"/>
              </a:ext>
            </a:extLst>
          </p:cNvPr>
          <p:cNvCxnSpPr>
            <a:cxnSpLocks/>
            <a:endCxn id="10" idx="4"/>
          </p:cNvCxnSpPr>
          <p:nvPr/>
        </p:nvCxnSpPr>
        <p:spPr>
          <a:xfrm>
            <a:off x="3028255" y="5779105"/>
            <a:ext cx="3602680" cy="21098"/>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2" name="Flowchart: Or 11">
            <a:extLst>
              <a:ext uri="{FF2B5EF4-FFF2-40B4-BE49-F238E27FC236}">
                <a16:creationId xmlns:a16="http://schemas.microsoft.com/office/drawing/2014/main" id="{2A5C1698-F236-43A9-910C-B6D382863CEA}"/>
              </a:ext>
            </a:extLst>
          </p:cNvPr>
          <p:cNvSpPr/>
          <p:nvPr/>
        </p:nvSpPr>
        <p:spPr>
          <a:xfrm>
            <a:off x="6547640" y="4930423"/>
            <a:ext cx="168813" cy="149916"/>
          </a:xfrm>
          <a:prstGeom prst="flowChar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Slide Number Placeholder 12">
            <a:extLst>
              <a:ext uri="{FF2B5EF4-FFF2-40B4-BE49-F238E27FC236}">
                <a16:creationId xmlns:a16="http://schemas.microsoft.com/office/drawing/2014/main" id="{D715160B-CC46-44B4-8D0A-A8AC324CBF6D}"/>
              </a:ext>
            </a:extLst>
          </p:cNvPr>
          <p:cNvSpPr>
            <a:spLocks noGrp="1"/>
          </p:cNvSpPr>
          <p:nvPr>
            <p:ph type="sldNum" sz="quarter" idx="12"/>
          </p:nvPr>
        </p:nvSpPr>
        <p:spPr/>
        <p:txBody>
          <a:bodyPr/>
          <a:lstStyle/>
          <a:p>
            <a:fld id="{B8EB901A-F671-4D44-B90D-E3189B3B653F}" type="slidenum">
              <a:rPr lang="en-US" smtClean="0"/>
              <a:t>9</a:t>
            </a:fld>
            <a:endParaRPr lang="en-US"/>
          </a:p>
        </p:txBody>
      </p:sp>
      <p:cxnSp>
        <p:nvCxnSpPr>
          <p:cNvPr id="8" name="Straight Connector 7">
            <a:extLst>
              <a:ext uri="{FF2B5EF4-FFF2-40B4-BE49-F238E27FC236}">
                <a16:creationId xmlns:a16="http://schemas.microsoft.com/office/drawing/2014/main" id="{88830936-32A2-4AD2-A4B4-D34CE00DFCD0}"/>
              </a:ext>
            </a:extLst>
          </p:cNvPr>
          <p:cNvCxnSpPr>
            <a:cxnSpLocks/>
          </p:cNvCxnSpPr>
          <p:nvPr/>
        </p:nvCxnSpPr>
        <p:spPr>
          <a:xfrm>
            <a:off x="3026776" y="5999748"/>
            <a:ext cx="0" cy="292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BC374F2-3197-4751-A962-7EBDC9EBD514}"/>
              </a:ext>
            </a:extLst>
          </p:cNvPr>
          <p:cNvSpPr txBox="1"/>
          <p:nvPr/>
        </p:nvSpPr>
        <p:spPr>
          <a:xfrm>
            <a:off x="1748589" y="2069087"/>
            <a:ext cx="9465089" cy="830997"/>
          </a:xfrm>
          <a:prstGeom prst="rect">
            <a:avLst/>
          </a:prstGeom>
          <a:noFill/>
        </p:spPr>
        <p:txBody>
          <a:bodyPr wrap="square" rtlCol="0">
            <a:spAutoFit/>
          </a:bodyPr>
          <a:lstStyle/>
          <a:p>
            <a:r>
              <a:rPr lang="en-US" sz="2400" dirty="0"/>
              <a:t>For every revolution of the disk, the disk will move a distance that is equivalent to the disk’s circumference.</a:t>
            </a:r>
          </a:p>
        </p:txBody>
      </p:sp>
      <p:sp>
        <p:nvSpPr>
          <p:cNvPr id="16" name="TextBox 15">
            <a:extLst>
              <a:ext uri="{FF2B5EF4-FFF2-40B4-BE49-F238E27FC236}">
                <a16:creationId xmlns:a16="http://schemas.microsoft.com/office/drawing/2014/main" id="{A604799B-BA18-4A83-B30F-F17103B1787E}"/>
              </a:ext>
            </a:extLst>
          </p:cNvPr>
          <p:cNvSpPr txBox="1"/>
          <p:nvPr/>
        </p:nvSpPr>
        <p:spPr>
          <a:xfrm>
            <a:off x="964501" y="191731"/>
            <a:ext cx="10262997" cy="584775"/>
          </a:xfrm>
          <a:prstGeom prst="rect">
            <a:avLst/>
          </a:prstGeom>
          <a:noFill/>
        </p:spPr>
        <p:txBody>
          <a:bodyPr wrap="square" rtlCol="0">
            <a:spAutoFit/>
          </a:bodyPr>
          <a:lstStyle/>
          <a:p>
            <a:pPr algn="ctr"/>
            <a:r>
              <a:rPr lang="en-US" sz="3200" dirty="0">
                <a:solidFill>
                  <a:srgbClr val="FF0000"/>
                </a:solidFill>
              </a:rPr>
              <a:t>Relationship Between Linear Velocity and Rotational Velocity</a:t>
            </a:r>
          </a:p>
        </p:txBody>
      </p:sp>
    </p:spTree>
    <p:extLst>
      <p:ext uri="{BB962C8B-B14F-4D97-AF65-F5344CB8AC3E}">
        <p14:creationId xmlns:p14="http://schemas.microsoft.com/office/powerpoint/2010/main" val="2727928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TotalTime>
  <Words>1754</Words>
  <Application>Microsoft Office PowerPoint</Application>
  <PresentationFormat>Widescreen</PresentationFormat>
  <Paragraphs>224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77</cp:revision>
  <dcterms:created xsi:type="dcterms:W3CDTF">2019-01-27T16:08:31Z</dcterms:created>
  <dcterms:modified xsi:type="dcterms:W3CDTF">2019-02-01T18:50:09Z</dcterms:modified>
</cp:coreProperties>
</file>